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4" r:id="rId1"/>
  </p:sldMasterIdLst>
  <p:notesMasterIdLst>
    <p:notesMasterId r:id="rId36"/>
  </p:notesMasterIdLst>
  <p:sldIdLst>
    <p:sldId id="256" r:id="rId2"/>
    <p:sldId id="257" r:id="rId3"/>
    <p:sldId id="258" r:id="rId4"/>
    <p:sldId id="259" r:id="rId5"/>
    <p:sldId id="260" r:id="rId6"/>
    <p:sldId id="261" r:id="rId7"/>
    <p:sldId id="263" r:id="rId8"/>
    <p:sldId id="294" r:id="rId9"/>
    <p:sldId id="265" r:id="rId10"/>
    <p:sldId id="266" r:id="rId11"/>
    <p:sldId id="267" r:id="rId12"/>
    <p:sldId id="268" r:id="rId13"/>
    <p:sldId id="269" r:id="rId14"/>
    <p:sldId id="271" r:id="rId15"/>
    <p:sldId id="270" r:id="rId16"/>
    <p:sldId id="272" r:id="rId17"/>
    <p:sldId id="274" r:id="rId18"/>
    <p:sldId id="275" r:id="rId19"/>
    <p:sldId id="276" r:id="rId20"/>
    <p:sldId id="277" r:id="rId21"/>
    <p:sldId id="280" r:id="rId22"/>
    <p:sldId id="281" r:id="rId23"/>
    <p:sldId id="282" r:id="rId24"/>
    <p:sldId id="285" r:id="rId25"/>
    <p:sldId id="283" r:id="rId26"/>
    <p:sldId id="284" r:id="rId27"/>
    <p:sldId id="286" r:id="rId28"/>
    <p:sldId id="287" r:id="rId29"/>
    <p:sldId id="288" r:id="rId30"/>
    <p:sldId id="289" r:id="rId31"/>
    <p:sldId id="290" r:id="rId32"/>
    <p:sldId id="291" r:id="rId33"/>
    <p:sldId id="292"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ya Srivastava" initials="PS" lastIdx="1" clrIdx="0">
    <p:extLst>
      <p:ext uri="{19B8F6BF-5375-455C-9EA6-DF929625EA0E}">
        <p15:presenceInfo xmlns:p15="http://schemas.microsoft.com/office/powerpoint/2012/main" userId="4ad027227e099d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4" autoAdjust="0"/>
    <p:restoredTop sz="94660"/>
  </p:normalViewPr>
  <p:slideViewPr>
    <p:cSldViewPr snapToGrid="0">
      <p:cViewPr varScale="1">
        <p:scale>
          <a:sx n="86" d="100"/>
          <a:sy n="86" d="100"/>
        </p:scale>
        <p:origin x="4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CB335-87F4-4DD9-AA57-F8CDC18D7C9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7706A5F-5700-49AC-8EE7-47A30C21B2BC}">
      <dgm:prSet/>
      <dgm:spPr/>
      <dgm:t>
        <a:bodyPr/>
        <a:lstStyle/>
        <a:p>
          <a:r>
            <a:rPr lang="en-US" dirty="0"/>
            <a:t>About the businesses</a:t>
          </a:r>
        </a:p>
      </dgm:t>
    </dgm:pt>
    <dgm:pt modelId="{EAFD3FBC-A2CC-4567-B75C-5896536009FF}" type="parTrans" cxnId="{AFCA2F8E-7B39-4892-BCFE-C7755DE65139}">
      <dgm:prSet/>
      <dgm:spPr/>
      <dgm:t>
        <a:bodyPr/>
        <a:lstStyle/>
        <a:p>
          <a:endParaRPr lang="en-US"/>
        </a:p>
      </dgm:t>
    </dgm:pt>
    <dgm:pt modelId="{DDC3459F-80DA-4E45-98FE-F2DB77E7CAB6}" type="sibTrans" cxnId="{AFCA2F8E-7B39-4892-BCFE-C7755DE65139}">
      <dgm:prSet/>
      <dgm:spPr/>
      <dgm:t>
        <a:bodyPr/>
        <a:lstStyle/>
        <a:p>
          <a:endParaRPr lang="en-US"/>
        </a:p>
      </dgm:t>
    </dgm:pt>
    <dgm:pt modelId="{8645BAB0-49C1-4480-85B6-A404545FFAB5}">
      <dgm:prSe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dgm:spPr>
      <dgm:t>
        <a:bodyPr/>
        <a:lstStyle/>
        <a:p>
          <a:r>
            <a:rPr lang="en-US"/>
            <a:t>Why do we care?</a:t>
          </a:r>
        </a:p>
      </dgm:t>
    </dgm:pt>
    <dgm:pt modelId="{5F4E81CA-9749-40D6-8C34-A880E17A8696}" type="parTrans" cxnId="{7EC66086-5500-4E24-BF21-FF5BED08425A}">
      <dgm:prSet/>
      <dgm:spPr/>
      <dgm:t>
        <a:bodyPr/>
        <a:lstStyle/>
        <a:p>
          <a:endParaRPr lang="en-US"/>
        </a:p>
      </dgm:t>
    </dgm:pt>
    <dgm:pt modelId="{C63EF807-6EA2-4658-AF8F-8E0E4EA2683E}" type="sibTrans" cxnId="{7EC66086-5500-4E24-BF21-FF5BED08425A}">
      <dgm:prSet/>
      <dgm:spPr/>
      <dgm:t>
        <a:bodyPr/>
        <a:lstStyle/>
        <a:p>
          <a:endParaRPr lang="en-US"/>
        </a:p>
      </dgm:t>
    </dgm:pt>
    <dgm:pt modelId="{75B3E6DB-625A-430E-A787-B15FF6CF72F6}">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US" dirty="0"/>
            <a:t>Web Scraping challenges and solution</a:t>
          </a:r>
        </a:p>
      </dgm:t>
    </dgm:pt>
    <dgm:pt modelId="{A689205C-FEE9-4F28-BD24-00DA99F62B88}" type="parTrans" cxnId="{14053B22-7600-4982-83E1-B85359E537AA}">
      <dgm:prSet/>
      <dgm:spPr/>
      <dgm:t>
        <a:bodyPr/>
        <a:lstStyle/>
        <a:p>
          <a:endParaRPr lang="en-US"/>
        </a:p>
      </dgm:t>
    </dgm:pt>
    <dgm:pt modelId="{8CC309CA-ADFF-4FDB-B204-BAA2D79C6925}" type="sibTrans" cxnId="{14053B22-7600-4982-83E1-B85359E537AA}">
      <dgm:prSet/>
      <dgm:spPr/>
      <dgm:t>
        <a:bodyPr/>
        <a:lstStyle/>
        <a:p>
          <a:endParaRPr lang="en-US"/>
        </a:p>
      </dgm:t>
    </dgm:pt>
    <dgm:pt modelId="{EC5566C8-C7A7-4E5A-B1FE-9BFE679F169F}">
      <dgm:prSet/>
      <dgm:sp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2700000" scaled="1"/>
          <a:tileRect/>
        </a:gradFill>
      </dgm:spPr>
      <dgm:t>
        <a:bodyPr/>
        <a:lstStyle/>
        <a:p>
          <a:r>
            <a:rPr lang="en-US"/>
            <a:t>Data Analysis</a:t>
          </a:r>
        </a:p>
      </dgm:t>
    </dgm:pt>
    <dgm:pt modelId="{9A9A7391-EB00-49AA-82FE-B2DDFB0DD8C6}" type="parTrans" cxnId="{DCAAA09E-E403-45F6-92E1-55FE1C9660D5}">
      <dgm:prSet/>
      <dgm:spPr/>
      <dgm:t>
        <a:bodyPr/>
        <a:lstStyle/>
        <a:p>
          <a:endParaRPr lang="en-US"/>
        </a:p>
      </dgm:t>
    </dgm:pt>
    <dgm:pt modelId="{6621CAF8-FA88-420E-83EF-97B3C6876C8F}" type="sibTrans" cxnId="{DCAAA09E-E403-45F6-92E1-55FE1C9660D5}">
      <dgm:prSet/>
      <dgm:spPr/>
      <dgm:t>
        <a:bodyPr/>
        <a:lstStyle/>
        <a:p>
          <a:endParaRPr lang="en-US"/>
        </a:p>
      </dgm:t>
    </dgm:pt>
    <dgm:pt modelId="{13E70079-3ECE-4C6C-AF8F-B301565FF215}">
      <dgm:prSet/>
      <dgm:sp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2700000" scaled="1"/>
          <a:tileRect/>
        </a:gradFill>
      </dgm:spPr>
      <dgm:t>
        <a:bodyPr/>
        <a:lstStyle/>
        <a:p>
          <a:r>
            <a:rPr lang="en-US"/>
            <a:t>Conclusion</a:t>
          </a:r>
        </a:p>
      </dgm:t>
    </dgm:pt>
    <dgm:pt modelId="{57DE5C75-2918-49D3-9DBC-C595CB42FB1A}" type="parTrans" cxnId="{3DB4C589-26B0-4927-B0FC-F8AF64A992D7}">
      <dgm:prSet/>
      <dgm:spPr/>
      <dgm:t>
        <a:bodyPr/>
        <a:lstStyle/>
        <a:p>
          <a:endParaRPr lang="en-US"/>
        </a:p>
      </dgm:t>
    </dgm:pt>
    <dgm:pt modelId="{B23B98B0-9F3B-45BD-BEAF-E2DFDF1D668F}" type="sibTrans" cxnId="{3DB4C589-26B0-4927-B0FC-F8AF64A992D7}">
      <dgm:prSet/>
      <dgm:spPr/>
      <dgm:t>
        <a:bodyPr/>
        <a:lstStyle/>
        <a:p>
          <a:endParaRPr lang="en-US"/>
        </a:p>
      </dgm:t>
    </dgm:pt>
    <dgm:pt modelId="{BCBF449F-4869-47A6-B34D-CE3644702178}">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US" dirty="0"/>
            <a:t>Future Work and </a:t>
          </a:r>
          <a:r>
            <a:rPr lang="en-US" dirty="0" err="1"/>
            <a:t>Github</a:t>
          </a:r>
          <a:endParaRPr lang="en-US" dirty="0"/>
        </a:p>
      </dgm:t>
    </dgm:pt>
    <dgm:pt modelId="{C7A51535-9652-43D9-8CDF-27B6744E041B}" type="parTrans" cxnId="{1A13CDCA-55D4-4CDB-A583-B52AB1488815}">
      <dgm:prSet/>
      <dgm:spPr/>
      <dgm:t>
        <a:bodyPr/>
        <a:lstStyle/>
        <a:p>
          <a:endParaRPr lang="en-US"/>
        </a:p>
      </dgm:t>
    </dgm:pt>
    <dgm:pt modelId="{DF4391B8-C66C-416E-83E7-DCB57D065AA7}" type="sibTrans" cxnId="{1A13CDCA-55D4-4CDB-A583-B52AB1488815}">
      <dgm:prSet/>
      <dgm:spPr/>
      <dgm:t>
        <a:bodyPr/>
        <a:lstStyle/>
        <a:p>
          <a:endParaRPr lang="en-US"/>
        </a:p>
      </dgm:t>
    </dgm:pt>
    <dgm:pt modelId="{BDC53E9F-089C-4D06-88FA-DEC261298539}" type="pres">
      <dgm:prSet presAssocID="{6ECCB335-87F4-4DD9-AA57-F8CDC18D7C95}" presName="linear" presStyleCnt="0">
        <dgm:presLayoutVars>
          <dgm:animLvl val="lvl"/>
          <dgm:resizeHandles val="exact"/>
        </dgm:presLayoutVars>
      </dgm:prSet>
      <dgm:spPr/>
    </dgm:pt>
    <dgm:pt modelId="{18F7A170-D380-4CBB-BAFA-BEC9FA349D44}" type="pres">
      <dgm:prSet presAssocID="{67706A5F-5700-49AC-8EE7-47A30C21B2BC}" presName="parentText" presStyleLbl="node1" presStyleIdx="0" presStyleCnt="6">
        <dgm:presLayoutVars>
          <dgm:chMax val="0"/>
          <dgm:bulletEnabled val="1"/>
        </dgm:presLayoutVars>
      </dgm:prSet>
      <dgm:spPr/>
    </dgm:pt>
    <dgm:pt modelId="{8CF5BEC5-558F-4646-A5E6-3358C487574E}" type="pres">
      <dgm:prSet presAssocID="{DDC3459F-80DA-4E45-98FE-F2DB77E7CAB6}" presName="spacer" presStyleCnt="0"/>
      <dgm:spPr/>
    </dgm:pt>
    <dgm:pt modelId="{E18D001B-8AC1-4106-9211-9F64DEFC738E}" type="pres">
      <dgm:prSet presAssocID="{8645BAB0-49C1-4480-85B6-A404545FFAB5}" presName="parentText" presStyleLbl="node1" presStyleIdx="1" presStyleCnt="6">
        <dgm:presLayoutVars>
          <dgm:chMax val="0"/>
          <dgm:bulletEnabled val="1"/>
        </dgm:presLayoutVars>
      </dgm:prSet>
      <dgm:spPr/>
    </dgm:pt>
    <dgm:pt modelId="{E2419315-F0C9-4474-A582-F546AB362370}" type="pres">
      <dgm:prSet presAssocID="{C63EF807-6EA2-4658-AF8F-8E0E4EA2683E}" presName="spacer" presStyleCnt="0"/>
      <dgm:spPr/>
    </dgm:pt>
    <dgm:pt modelId="{A6A12618-0C3E-4C99-AE90-E81281C8A076}" type="pres">
      <dgm:prSet presAssocID="{75B3E6DB-625A-430E-A787-B15FF6CF72F6}" presName="parentText" presStyleLbl="node1" presStyleIdx="2" presStyleCnt="6">
        <dgm:presLayoutVars>
          <dgm:chMax val="0"/>
          <dgm:bulletEnabled val="1"/>
        </dgm:presLayoutVars>
      </dgm:prSet>
      <dgm:spPr/>
    </dgm:pt>
    <dgm:pt modelId="{C7895685-E97C-45A6-A7A8-2DC61174E23C}" type="pres">
      <dgm:prSet presAssocID="{8CC309CA-ADFF-4FDB-B204-BAA2D79C6925}" presName="spacer" presStyleCnt="0"/>
      <dgm:spPr/>
    </dgm:pt>
    <dgm:pt modelId="{1A20F671-EF5C-4EAD-8743-91D340F962AD}" type="pres">
      <dgm:prSet presAssocID="{EC5566C8-C7A7-4E5A-B1FE-9BFE679F169F}" presName="parentText" presStyleLbl="node1" presStyleIdx="3" presStyleCnt="6">
        <dgm:presLayoutVars>
          <dgm:chMax val="0"/>
          <dgm:bulletEnabled val="1"/>
        </dgm:presLayoutVars>
      </dgm:prSet>
      <dgm:spPr/>
    </dgm:pt>
    <dgm:pt modelId="{478459BA-83B5-456D-9F2D-ADC3FC29E77D}" type="pres">
      <dgm:prSet presAssocID="{6621CAF8-FA88-420E-83EF-97B3C6876C8F}" presName="spacer" presStyleCnt="0"/>
      <dgm:spPr/>
    </dgm:pt>
    <dgm:pt modelId="{41FDCC3B-2286-488F-B388-4548BCCB36CF}" type="pres">
      <dgm:prSet presAssocID="{13E70079-3ECE-4C6C-AF8F-B301565FF215}" presName="parentText" presStyleLbl="node1" presStyleIdx="4" presStyleCnt="6">
        <dgm:presLayoutVars>
          <dgm:chMax val="0"/>
          <dgm:bulletEnabled val="1"/>
        </dgm:presLayoutVars>
      </dgm:prSet>
      <dgm:spPr/>
    </dgm:pt>
    <dgm:pt modelId="{FEC4876A-CDB0-4A45-A11C-C212629D278D}" type="pres">
      <dgm:prSet presAssocID="{B23B98B0-9F3B-45BD-BEAF-E2DFDF1D668F}" presName="spacer" presStyleCnt="0"/>
      <dgm:spPr/>
    </dgm:pt>
    <dgm:pt modelId="{08C6FBB6-913B-4203-A27B-55B0233154A9}" type="pres">
      <dgm:prSet presAssocID="{BCBF449F-4869-47A6-B34D-CE3644702178}" presName="parentText" presStyleLbl="node1" presStyleIdx="5" presStyleCnt="6">
        <dgm:presLayoutVars>
          <dgm:chMax val="0"/>
          <dgm:bulletEnabled val="1"/>
        </dgm:presLayoutVars>
      </dgm:prSet>
      <dgm:spPr/>
    </dgm:pt>
  </dgm:ptLst>
  <dgm:cxnLst>
    <dgm:cxn modelId="{14053B22-7600-4982-83E1-B85359E537AA}" srcId="{6ECCB335-87F4-4DD9-AA57-F8CDC18D7C95}" destId="{75B3E6DB-625A-430E-A787-B15FF6CF72F6}" srcOrd="2" destOrd="0" parTransId="{A689205C-FEE9-4F28-BD24-00DA99F62B88}" sibTransId="{8CC309CA-ADFF-4FDB-B204-BAA2D79C6925}"/>
    <dgm:cxn modelId="{4E6FA32A-FD78-4AF2-8677-910790EB4CCC}" type="presOf" srcId="{8645BAB0-49C1-4480-85B6-A404545FFAB5}" destId="{E18D001B-8AC1-4106-9211-9F64DEFC738E}" srcOrd="0" destOrd="0" presId="urn:microsoft.com/office/officeart/2005/8/layout/vList2"/>
    <dgm:cxn modelId="{2387183E-B4E8-4529-98D6-489820800C70}" type="presOf" srcId="{67706A5F-5700-49AC-8EE7-47A30C21B2BC}" destId="{18F7A170-D380-4CBB-BAFA-BEC9FA349D44}" srcOrd="0" destOrd="0" presId="urn:microsoft.com/office/officeart/2005/8/layout/vList2"/>
    <dgm:cxn modelId="{8984714E-CD7B-4FFB-9B96-EF09C29C916E}" type="presOf" srcId="{6ECCB335-87F4-4DD9-AA57-F8CDC18D7C95}" destId="{BDC53E9F-089C-4D06-88FA-DEC261298539}" srcOrd="0" destOrd="0" presId="urn:microsoft.com/office/officeart/2005/8/layout/vList2"/>
    <dgm:cxn modelId="{2778C674-460B-4833-A324-B9D0659162F7}" type="presOf" srcId="{13E70079-3ECE-4C6C-AF8F-B301565FF215}" destId="{41FDCC3B-2286-488F-B388-4548BCCB36CF}" srcOrd="0" destOrd="0" presId="urn:microsoft.com/office/officeart/2005/8/layout/vList2"/>
    <dgm:cxn modelId="{7EC66086-5500-4E24-BF21-FF5BED08425A}" srcId="{6ECCB335-87F4-4DD9-AA57-F8CDC18D7C95}" destId="{8645BAB0-49C1-4480-85B6-A404545FFAB5}" srcOrd="1" destOrd="0" parTransId="{5F4E81CA-9749-40D6-8C34-A880E17A8696}" sibTransId="{C63EF807-6EA2-4658-AF8F-8E0E4EA2683E}"/>
    <dgm:cxn modelId="{3DB4C589-26B0-4927-B0FC-F8AF64A992D7}" srcId="{6ECCB335-87F4-4DD9-AA57-F8CDC18D7C95}" destId="{13E70079-3ECE-4C6C-AF8F-B301565FF215}" srcOrd="4" destOrd="0" parTransId="{57DE5C75-2918-49D3-9DBC-C595CB42FB1A}" sibTransId="{B23B98B0-9F3B-45BD-BEAF-E2DFDF1D668F}"/>
    <dgm:cxn modelId="{AFCA2F8E-7B39-4892-BCFE-C7755DE65139}" srcId="{6ECCB335-87F4-4DD9-AA57-F8CDC18D7C95}" destId="{67706A5F-5700-49AC-8EE7-47A30C21B2BC}" srcOrd="0" destOrd="0" parTransId="{EAFD3FBC-A2CC-4567-B75C-5896536009FF}" sibTransId="{DDC3459F-80DA-4E45-98FE-F2DB77E7CAB6}"/>
    <dgm:cxn modelId="{0F022895-87F4-4F4E-B30B-D2F48318B1E6}" type="presOf" srcId="{75B3E6DB-625A-430E-A787-B15FF6CF72F6}" destId="{A6A12618-0C3E-4C99-AE90-E81281C8A076}" srcOrd="0" destOrd="0" presId="urn:microsoft.com/office/officeart/2005/8/layout/vList2"/>
    <dgm:cxn modelId="{DCAAA09E-E403-45F6-92E1-55FE1C9660D5}" srcId="{6ECCB335-87F4-4DD9-AA57-F8CDC18D7C95}" destId="{EC5566C8-C7A7-4E5A-B1FE-9BFE679F169F}" srcOrd="3" destOrd="0" parTransId="{9A9A7391-EB00-49AA-82FE-B2DDFB0DD8C6}" sibTransId="{6621CAF8-FA88-420E-83EF-97B3C6876C8F}"/>
    <dgm:cxn modelId="{41047FA3-E282-42BF-AEEB-1F85F068FFFE}" type="presOf" srcId="{EC5566C8-C7A7-4E5A-B1FE-9BFE679F169F}" destId="{1A20F671-EF5C-4EAD-8743-91D340F962AD}" srcOrd="0" destOrd="0" presId="urn:microsoft.com/office/officeart/2005/8/layout/vList2"/>
    <dgm:cxn modelId="{1A13CDCA-55D4-4CDB-A583-B52AB1488815}" srcId="{6ECCB335-87F4-4DD9-AA57-F8CDC18D7C95}" destId="{BCBF449F-4869-47A6-B34D-CE3644702178}" srcOrd="5" destOrd="0" parTransId="{C7A51535-9652-43D9-8CDF-27B6744E041B}" sibTransId="{DF4391B8-C66C-416E-83E7-DCB57D065AA7}"/>
    <dgm:cxn modelId="{3A4F27EA-EFF0-42C0-A5E1-2101F820EE8C}" type="presOf" srcId="{BCBF449F-4869-47A6-B34D-CE3644702178}" destId="{08C6FBB6-913B-4203-A27B-55B0233154A9}" srcOrd="0" destOrd="0" presId="urn:microsoft.com/office/officeart/2005/8/layout/vList2"/>
    <dgm:cxn modelId="{60A2F2AE-4EE0-4584-97BE-DD4A1169F8C0}" type="presParOf" srcId="{BDC53E9F-089C-4D06-88FA-DEC261298539}" destId="{18F7A170-D380-4CBB-BAFA-BEC9FA349D44}" srcOrd="0" destOrd="0" presId="urn:microsoft.com/office/officeart/2005/8/layout/vList2"/>
    <dgm:cxn modelId="{CCAEDD6E-71B7-4C9D-81CB-0F79657F31B2}" type="presParOf" srcId="{BDC53E9F-089C-4D06-88FA-DEC261298539}" destId="{8CF5BEC5-558F-4646-A5E6-3358C487574E}" srcOrd="1" destOrd="0" presId="urn:microsoft.com/office/officeart/2005/8/layout/vList2"/>
    <dgm:cxn modelId="{776863ED-9D87-4966-B280-2800AB638A73}" type="presParOf" srcId="{BDC53E9F-089C-4D06-88FA-DEC261298539}" destId="{E18D001B-8AC1-4106-9211-9F64DEFC738E}" srcOrd="2" destOrd="0" presId="urn:microsoft.com/office/officeart/2005/8/layout/vList2"/>
    <dgm:cxn modelId="{91BEFF86-091F-4737-8DA0-A29F721881E3}" type="presParOf" srcId="{BDC53E9F-089C-4D06-88FA-DEC261298539}" destId="{E2419315-F0C9-4474-A582-F546AB362370}" srcOrd="3" destOrd="0" presId="urn:microsoft.com/office/officeart/2005/8/layout/vList2"/>
    <dgm:cxn modelId="{8DE5A791-2F2A-48C3-A08F-D88FF386FBB3}" type="presParOf" srcId="{BDC53E9F-089C-4D06-88FA-DEC261298539}" destId="{A6A12618-0C3E-4C99-AE90-E81281C8A076}" srcOrd="4" destOrd="0" presId="urn:microsoft.com/office/officeart/2005/8/layout/vList2"/>
    <dgm:cxn modelId="{60F7CA09-3FA7-44E1-8C38-80865F529868}" type="presParOf" srcId="{BDC53E9F-089C-4D06-88FA-DEC261298539}" destId="{C7895685-E97C-45A6-A7A8-2DC61174E23C}" srcOrd="5" destOrd="0" presId="urn:microsoft.com/office/officeart/2005/8/layout/vList2"/>
    <dgm:cxn modelId="{7DC88E09-51E3-4007-A923-92D392B15760}" type="presParOf" srcId="{BDC53E9F-089C-4D06-88FA-DEC261298539}" destId="{1A20F671-EF5C-4EAD-8743-91D340F962AD}" srcOrd="6" destOrd="0" presId="urn:microsoft.com/office/officeart/2005/8/layout/vList2"/>
    <dgm:cxn modelId="{B952AE7C-CE0D-4936-8544-012BCED21477}" type="presParOf" srcId="{BDC53E9F-089C-4D06-88FA-DEC261298539}" destId="{478459BA-83B5-456D-9F2D-ADC3FC29E77D}" srcOrd="7" destOrd="0" presId="urn:microsoft.com/office/officeart/2005/8/layout/vList2"/>
    <dgm:cxn modelId="{7F542022-9E61-43C9-9565-10EBCD7D5650}" type="presParOf" srcId="{BDC53E9F-089C-4D06-88FA-DEC261298539}" destId="{41FDCC3B-2286-488F-B388-4548BCCB36CF}" srcOrd="8" destOrd="0" presId="urn:microsoft.com/office/officeart/2005/8/layout/vList2"/>
    <dgm:cxn modelId="{B7C30BA5-3B77-469D-AB17-B9B0AEB042F0}" type="presParOf" srcId="{BDC53E9F-089C-4D06-88FA-DEC261298539}" destId="{FEC4876A-CDB0-4A45-A11C-C212629D278D}" srcOrd="9" destOrd="0" presId="urn:microsoft.com/office/officeart/2005/8/layout/vList2"/>
    <dgm:cxn modelId="{71D77CED-EBDA-4CB4-92AB-2C220AAE36F1}" type="presParOf" srcId="{BDC53E9F-089C-4D06-88FA-DEC261298539}" destId="{08C6FBB6-913B-4203-A27B-55B0233154A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16CFD-45AD-4716-8EB9-21870606742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380F730A-8D30-4BD4-A7C5-616284F05A24}">
      <dgm:prSet phldrT="[Text]" custT="1"/>
      <dgm:spPr>
        <a:solidFill>
          <a:schemeClr val="accent6">
            <a:lumMod val="75000"/>
          </a:schemeClr>
        </a:solidFill>
        <a:ln>
          <a:solidFill>
            <a:schemeClr val="bg2">
              <a:lumMod val="90000"/>
            </a:schemeClr>
          </a:solidFill>
        </a:ln>
      </dgm:spPr>
      <dgm:t>
        <a:bodyPr/>
        <a:lstStyle/>
        <a:p>
          <a:r>
            <a:rPr lang="en-US" sz="1800" b="1" i="1" dirty="0">
              <a:solidFill>
                <a:schemeClr val="accent5">
                  <a:lumMod val="50000"/>
                </a:schemeClr>
              </a:solidFill>
            </a:rPr>
            <a:t>Challenge: </a:t>
          </a:r>
          <a:r>
            <a:rPr lang="en-US" sz="1800" dirty="0"/>
            <a:t>Must provide location (limits scrapings capability of all locations</a:t>
          </a:r>
        </a:p>
      </dgm:t>
    </dgm:pt>
    <dgm:pt modelId="{B404C2CA-CE58-447E-A358-ED93AA601D83}" type="parTrans" cxnId="{DBCEF257-B81F-4A9F-9845-A9A5D9DE9414}">
      <dgm:prSet/>
      <dgm:spPr/>
      <dgm:t>
        <a:bodyPr/>
        <a:lstStyle/>
        <a:p>
          <a:endParaRPr lang="en-US"/>
        </a:p>
      </dgm:t>
    </dgm:pt>
    <dgm:pt modelId="{EF90174A-5276-4AB3-A451-018D71FBB0B6}" type="sibTrans" cxnId="{DBCEF257-B81F-4A9F-9845-A9A5D9DE9414}">
      <dgm:prSet/>
      <dgm:spPr/>
      <dgm:t>
        <a:bodyPr/>
        <a:lstStyle/>
        <a:p>
          <a:endParaRPr lang="en-US"/>
        </a:p>
      </dgm:t>
    </dgm:pt>
    <dgm:pt modelId="{15346536-05D2-40D9-832D-D448475841CF}">
      <dgm:prSet phldrT="[Text]" custT="1"/>
      <dgm:spPr>
        <a:ln>
          <a:solidFill>
            <a:schemeClr val="bg2">
              <a:lumMod val="75000"/>
            </a:schemeClr>
          </a:solidFill>
        </a:ln>
      </dgm:spPr>
      <dgm:t>
        <a:bodyPr/>
        <a:lstStyle/>
        <a:p>
          <a:r>
            <a:rPr lang="en-US" sz="1800" b="1" i="1" dirty="0">
              <a:solidFill>
                <a:schemeClr val="accent5">
                  <a:lumMod val="50000"/>
                </a:schemeClr>
              </a:solidFill>
            </a:rPr>
            <a:t>Solution : </a:t>
          </a:r>
          <a:r>
            <a:rPr lang="en-US" sz="1800" dirty="0"/>
            <a:t>Generated </a:t>
          </a:r>
          <a:r>
            <a:rPr lang="en-US" sz="1800" dirty="0" err="1"/>
            <a:t>url</a:t>
          </a:r>
          <a:r>
            <a:rPr lang="en-US" sz="1800" dirty="0"/>
            <a:t> with location and used as start </a:t>
          </a:r>
          <a:r>
            <a:rPr lang="en-US" sz="1800" dirty="0" err="1"/>
            <a:t>url</a:t>
          </a:r>
          <a:endParaRPr lang="en-US" sz="1800" dirty="0"/>
        </a:p>
      </dgm:t>
    </dgm:pt>
    <dgm:pt modelId="{BE3560C4-EEA4-4CCD-BB40-62A713840C93}" type="parTrans" cxnId="{897ED302-A2DC-4404-B6EC-9CE4FC41571F}">
      <dgm:prSet/>
      <dgm:spPr/>
      <dgm:t>
        <a:bodyPr/>
        <a:lstStyle/>
        <a:p>
          <a:endParaRPr lang="en-US"/>
        </a:p>
      </dgm:t>
    </dgm:pt>
    <dgm:pt modelId="{B3FCB222-06CB-4CFC-8C0C-44F98884E041}" type="sibTrans" cxnId="{897ED302-A2DC-4404-B6EC-9CE4FC41571F}">
      <dgm:prSet/>
      <dgm:spPr/>
      <dgm:t>
        <a:bodyPr/>
        <a:lstStyle/>
        <a:p>
          <a:endParaRPr lang="en-US"/>
        </a:p>
      </dgm:t>
    </dgm:pt>
    <dgm:pt modelId="{F0B5DB7F-FE3A-449C-9EBE-38404ED2B31B}" type="pres">
      <dgm:prSet presAssocID="{5CF16CFD-45AD-4716-8EB9-218706067426}" presName="diagram" presStyleCnt="0">
        <dgm:presLayoutVars>
          <dgm:dir/>
          <dgm:resizeHandles val="exact"/>
        </dgm:presLayoutVars>
      </dgm:prSet>
      <dgm:spPr/>
    </dgm:pt>
    <dgm:pt modelId="{A8AD0F63-872D-4F5C-825A-A4E28D945BA0}" type="pres">
      <dgm:prSet presAssocID="{380F730A-8D30-4BD4-A7C5-616284F05A24}" presName="arrow" presStyleLbl="node1" presStyleIdx="0" presStyleCnt="2" custScaleX="41241" custScaleY="82084" custRadScaleRad="119918" custRadScaleInc="20999">
        <dgm:presLayoutVars>
          <dgm:bulletEnabled val="1"/>
        </dgm:presLayoutVars>
      </dgm:prSet>
      <dgm:spPr/>
    </dgm:pt>
    <dgm:pt modelId="{E2309432-3303-495C-B6F9-4EAE6B6402FA}" type="pres">
      <dgm:prSet presAssocID="{15346536-05D2-40D9-832D-D448475841CF}" presName="arrow" presStyleLbl="node1" presStyleIdx="1" presStyleCnt="2" custScaleX="37037" custScaleY="83553" custRadScaleRad="98395" custRadScaleInc="-17071">
        <dgm:presLayoutVars>
          <dgm:bulletEnabled val="1"/>
        </dgm:presLayoutVars>
      </dgm:prSet>
      <dgm:spPr/>
    </dgm:pt>
  </dgm:ptLst>
  <dgm:cxnLst>
    <dgm:cxn modelId="{897ED302-A2DC-4404-B6EC-9CE4FC41571F}" srcId="{5CF16CFD-45AD-4716-8EB9-218706067426}" destId="{15346536-05D2-40D9-832D-D448475841CF}" srcOrd="1" destOrd="0" parTransId="{BE3560C4-EEA4-4CCD-BB40-62A713840C93}" sibTransId="{B3FCB222-06CB-4CFC-8C0C-44F98884E041}"/>
    <dgm:cxn modelId="{DBCEF257-B81F-4A9F-9845-A9A5D9DE9414}" srcId="{5CF16CFD-45AD-4716-8EB9-218706067426}" destId="{380F730A-8D30-4BD4-A7C5-616284F05A24}" srcOrd="0" destOrd="0" parTransId="{B404C2CA-CE58-447E-A358-ED93AA601D83}" sibTransId="{EF90174A-5276-4AB3-A451-018D71FBB0B6}"/>
    <dgm:cxn modelId="{98704FC4-2310-4171-A546-1084460DB289}" type="presOf" srcId="{15346536-05D2-40D9-832D-D448475841CF}" destId="{E2309432-3303-495C-B6F9-4EAE6B6402FA}" srcOrd="0" destOrd="0" presId="urn:microsoft.com/office/officeart/2005/8/layout/arrow5"/>
    <dgm:cxn modelId="{5ADA9DDE-8BCB-4134-A0AD-FDD92DB4EC32}" type="presOf" srcId="{380F730A-8D30-4BD4-A7C5-616284F05A24}" destId="{A8AD0F63-872D-4F5C-825A-A4E28D945BA0}" srcOrd="0" destOrd="0" presId="urn:microsoft.com/office/officeart/2005/8/layout/arrow5"/>
    <dgm:cxn modelId="{3D99DEFA-E6EB-4C78-A0E3-9820A184155C}" type="presOf" srcId="{5CF16CFD-45AD-4716-8EB9-218706067426}" destId="{F0B5DB7F-FE3A-449C-9EBE-38404ED2B31B}" srcOrd="0" destOrd="0" presId="urn:microsoft.com/office/officeart/2005/8/layout/arrow5"/>
    <dgm:cxn modelId="{9F9FC714-4F44-4706-A486-38CBAEB320EA}" type="presParOf" srcId="{F0B5DB7F-FE3A-449C-9EBE-38404ED2B31B}" destId="{A8AD0F63-872D-4F5C-825A-A4E28D945BA0}" srcOrd="0" destOrd="0" presId="urn:microsoft.com/office/officeart/2005/8/layout/arrow5"/>
    <dgm:cxn modelId="{68C05066-B9E1-46F3-A8DD-FA6F5AFA1931}" type="presParOf" srcId="{F0B5DB7F-FE3A-449C-9EBE-38404ED2B31B}" destId="{E2309432-3303-495C-B6F9-4EAE6B6402F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18AF12-34C7-4407-858F-7BC5A3D2E6A7}"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E708DDD-594A-4DA3-A4F2-6577D7350AF6}">
      <dgm:prSet phldrT="[Text]" custT="1"/>
      <dgm:spPr>
        <a:solidFill>
          <a:schemeClr val="accent6">
            <a:lumMod val="75000"/>
          </a:schemeClr>
        </a:solidFill>
      </dgm:spPr>
      <dgm:t>
        <a:bodyPr/>
        <a:lstStyle/>
        <a:p>
          <a:r>
            <a:rPr lang="en-US" sz="1800" b="1" i="1" dirty="0">
              <a:solidFill>
                <a:schemeClr val="accent5">
                  <a:lumMod val="50000"/>
                </a:schemeClr>
              </a:solidFill>
            </a:rPr>
            <a:t>Challenge: </a:t>
          </a:r>
          <a:r>
            <a:rPr lang="en-US" sz="1800" dirty="0"/>
            <a:t>Data loaded by AJAX; Scrapy </a:t>
          </a:r>
          <a:r>
            <a:rPr lang="en-US" sz="1800" dirty="0" err="1"/>
            <a:t>Xpaths</a:t>
          </a:r>
          <a:r>
            <a:rPr lang="en-US" sz="1800" dirty="0"/>
            <a:t> didn’t work</a:t>
          </a:r>
        </a:p>
      </dgm:t>
    </dgm:pt>
    <dgm:pt modelId="{3A1B13CA-8F9D-43DA-88BB-22B482C1854E}" type="parTrans" cxnId="{E2F416A4-A734-4B79-B198-984D5BB786E7}">
      <dgm:prSet/>
      <dgm:spPr/>
      <dgm:t>
        <a:bodyPr/>
        <a:lstStyle/>
        <a:p>
          <a:endParaRPr lang="en-US" sz="1800"/>
        </a:p>
      </dgm:t>
    </dgm:pt>
    <dgm:pt modelId="{93CBCFAA-FE93-442D-9E30-76154E3E194C}" type="sibTrans" cxnId="{E2F416A4-A734-4B79-B198-984D5BB786E7}">
      <dgm:prSet/>
      <dgm:spPr/>
      <dgm:t>
        <a:bodyPr/>
        <a:lstStyle/>
        <a:p>
          <a:endParaRPr lang="en-US" sz="1800"/>
        </a:p>
      </dgm:t>
    </dgm:pt>
    <dgm:pt modelId="{2BE77179-2FB9-44AC-8095-898402200E32}">
      <dgm:prSet phldrT="[Text]" custT="1"/>
      <dgm:spPr/>
      <dgm:t>
        <a:bodyPr/>
        <a:lstStyle/>
        <a:p>
          <a:r>
            <a:rPr lang="en-US" sz="1800" b="1" i="1" dirty="0">
              <a:solidFill>
                <a:schemeClr val="accent5">
                  <a:lumMod val="50000"/>
                </a:schemeClr>
              </a:solidFill>
            </a:rPr>
            <a:t>Solution: </a:t>
          </a:r>
          <a:r>
            <a:rPr lang="en-US" sz="1800" dirty="0"/>
            <a:t>Used Selenium </a:t>
          </a:r>
        </a:p>
        <a:p>
          <a:r>
            <a:rPr lang="en-US" sz="1800" b="0" i="0" dirty="0"/>
            <a:t>Another option: Scrapy Splash</a:t>
          </a:r>
          <a:endParaRPr lang="en-US" sz="1800" dirty="0"/>
        </a:p>
      </dgm:t>
    </dgm:pt>
    <dgm:pt modelId="{30594F5F-849C-4D93-B7F0-767B985584C3}" type="parTrans" cxnId="{9E76ACA2-C635-4FA2-AF36-F4C046934F5C}">
      <dgm:prSet/>
      <dgm:spPr/>
      <dgm:t>
        <a:bodyPr/>
        <a:lstStyle/>
        <a:p>
          <a:endParaRPr lang="en-US" sz="1800"/>
        </a:p>
      </dgm:t>
    </dgm:pt>
    <dgm:pt modelId="{ACE3A69E-D48B-46ED-BDA8-6A5E9CE17633}" type="sibTrans" cxnId="{9E76ACA2-C635-4FA2-AF36-F4C046934F5C}">
      <dgm:prSet/>
      <dgm:spPr/>
      <dgm:t>
        <a:bodyPr/>
        <a:lstStyle/>
        <a:p>
          <a:endParaRPr lang="en-US" sz="1800"/>
        </a:p>
      </dgm:t>
    </dgm:pt>
    <dgm:pt modelId="{B1DA40D0-71A4-43C6-96BF-9B68655E2C60}" type="pres">
      <dgm:prSet presAssocID="{E718AF12-34C7-4407-858F-7BC5A3D2E6A7}" presName="diagram" presStyleCnt="0">
        <dgm:presLayoutVars>
          <dgm:dir/>
          <dgm:resizeHandles val="exact"/>
        </dgm:presLayoutVars>
      </dgm:prSet>
      <dgm:spPr/>
    </dgm:pt>
    <dgm:pt modelId="{86AF6A72-655F-4C92-A969-644618F56D93}" type="pres">
      <dgm:prSet presAssocID="{EE708DDD-594A-4DA3-A4F2-6577D7350AF6}" presName="arrow" presStyleLbl="node1" presStyleIdx="0" presStyleCnt="2" custScaleX="37267" custScaleY="85464" custRadScaleRad="86381" custRadScaleInc="1732">
        <dgm:presLayoutVars>
          <dgm:bulletEnabled val="1"/>
        </dgm:presLayoutVars>
      </dgm:prSet>
      <dgm:spPr/>
    </dgm:pt>
    <dgm:pt modelId="{405338AF-E421-4EEE-B464-8D15DF89803E}" type="pres">
      <dgm:prSet presAssocID="{2BE77179-2FB9-44AC-8095-898402200E32}" presName="arrow" presStyleLbl="node1" presStyleIdx="1" presStyleCnt="2" custScaleX="38567" custScaleY="88897" custRadScaleRad="102214" custRadScaleInc="-1081">
        <dgm:presLayoutVars>
          <dgm:bulletEnabled val="1"/>
        </dgm:presLayoutVars>
      </dgm:prSet>
      <dgm:spPr/>
    </dgm:pt>
  </dgm:ptLst>
  <dgm:cxnLst>
    <dgm:cxn modelId="{BA4C2182-761F-4783-A827-CAB7E62A23F4}" type="presOf" srcId="{2BE77179-2FB9-44AC-8095-898402200E32}" destId="{405338AF-E421-4EEE-B464-8D15DF89803E}" srcOrd="0" destOrd="0" presId="urn:microsoft.com/office/officeart/2005/8/layout/arrow5"/>
    <dgm:cxn modelId="{0F1CAD93-3E25-434A-9241-3074CA9BF46F}" type="presOf" srcId="{E718AF12-34C7-4407-858F-7BC5A3D2E6A7}" destId="{B1DA40D0-71A4-43C6-96BF-9B68655E2C60}" srcOrd="0" destOrd="0" presId="urn:microsoft.com/office/officeart/2005/8/layout/arrow5"/>
    <dgm:cxn modelId="{9E76ACA2-C635-4FA2-AF36-F4C046934F5C}" srcId="{E718AF12-34C7-4407-858F-7BC5A3D2E6A7}" destId="{2BE77179-2FB9-44AC-8095-898402200E32}" srcOrd="1" destOrd="0" parTransId="{30594F5F-849C-4D93-B7F0-767B985584C3}" sibTransId="{ACE3A69E-D48B-46ED-BDA8-6A5E9CE17633}"/>
    <dgm:cxn modelId="{E2F416A4-A734-4B79-B198-984D5BB786E7}" srcId="{E718AF12-34C7-4407-858F-7BC5A3D2E6A7}" destId="{EE708DDD-594A-4DA3-A4F2-6577D7350AF6}" srcOrd="0" destOrd="0" parTransId="{3A1B13CA-8F9D-43DA-88BB-22B482C1854E}" sibTransId="{93CBCFAA-FE93-442D-9E30-76154E3E194C}"/>
    <dgm:cxn modelId="{397FA2CA-8B7E-4898-903B-11BCD3F0BDBF}" type="presOf" srcId="{EE708DDD-594A-4DA3-A4F2-6577D7350AF6}" destId="{86AF6A72-655F-4C92-A969-644618F56D93}" srcOrd="0" destOrd="0" presId="urn:microsoft.com/office/officeart/2005/8/layout/arrow5"/>
    <dgm:cxn modelId="{C6B86ED3-ADC4-443D-A3E9-3AC98CC39AEC}" type="presParOf" srcId="{B1DA40D0-71A4-43C6-96BF-9B68655E2C60}" destId="{86AF6A72-655F-4C92-A969-644618F56D93}" srcOrd="0" destOrd="0" presId="urn:microsoft.com/office/officeart/2005/8/layout/arrow5"/>
    <dgm:cxn modelId="{E70F5F33-6DAA-4E02-BAB6-4E17AA5DE865}" type="presParOf" srcId="{B1DA40D0-71A4-43C6-96BF-9B68655E2C60}" destId="{405338AF-E421-4EEE-B464-8D15DF89803E}"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B57FB0-FE80-442B-9BEB-119F355341B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3F777F19-C5D6-4A27-8C09-01817CFE010B}">
      <dgm:prSet phldrT="[Text]" custT="1"/>
      <dgm:spPr>
        <a:solidFill>
          <a:schemeClr val="accent6">
            <a:lumMod val="75000"/>
          </a:schemeClr>
        </a:solidFill>
      </dgm:spPr>
      <dgm:t>
        <a:bodyPr/>
        <a:lstStyle/>
        <a:p>
          <a:r>
            <a:rPr lang="en-US" sz="1800" b="1" i="1" dirty="0">
              <a:solidFill>
                <a:schemeClr val="accent5">
                  <a:lumMod val="50000"/>
                </a:schemeClr>
              </a:solidFill>
            </a:rPr>
            <a:t>Challenge: </a:t>
          </a:r>
          <a:r>
            <a:rPr lang="en-US" sz="1800" dirty="0"/>
            <a:t>Dataset restricted to 17 pages, after 17 pages it sends you back to page 1</a:t>
          </a:r>
        </a:p>
      </dgm:t>
    </dgm:pt>
    <dgm:pt modelId="{B58FDA44-CEA3-44BA-89A5-81E4CABECF28}" type="parTrans" cxnId="{909D0F35-F508-4F59-93BF-01487E924EF4}">
      <dgm:prSet/>
      <dgm:spPr/>
      <dgm:t>
        <a:bodyPr/>
        <a:lstStyle/>
        <a:p>
          <a:endParaRPr lang="en-US" sz="1800"/>
        </a:p>
      </dgm:t>
    </dgm:pt>
    <dgm:pt modelId="{2811DF18-D735-48B8-B3FA-35587EAC3546}" type="sibTrans" cxnId="{909D0F35-F508-4F59-93BF-01487E924EF4}">
      <dgm:prSet/>
      <dgm:spPr/>
      <dgm:t>
        <a:bodyPr/>
        <a:lstStyle/>
        <a:p>
          <a:endParaRPr lang="en-US" sz="1800"/>
        </a:p>
      </dgm:t>
    </dgm:pt>
    <dgm:pt modelId="{11419A27-01E5-4FE1-B5A0-48E0538009C2}">
      <dgm:prSet phldrT="[Text]" custT="1"/>
      <dgm:spPr/>
      <dgm:t>
        <a:bodyPr/>
        <a:lstStyle/>
        <a:p>
          <a:r>
            <a:rPr lang="en-US" sz="1800" b="1" i="1" dirty="0">
              <a:solidFill>
                <a:schemeClr val="accent5">
                  <a:lumMod val="50000"/>
                </a:schemeClr>
              </a:solidFill>
            </a:rPr>
            <a:t>Solution: </a:t>
          </a:r>
          <a:r>
            <a:rPr lang="en-US" sz="1800" dirty="0"/>
            <a:t>I scraped two locations and 17 pages per locations.</a:t>
          </a:r>
        </a:p>
      </dgm:t>
    </dgm:pt>
    <dgm:pt modelId="{E032A812-A1C2-4364-9617-1BA8E4926EDC}" type="parTrans" cxnId="{6AA08B4A-DB7B-442A-827A-CCAC11BB2AD1}">
      <dgm:prSet/>
      <dgm:spPr/>
      <dgm:t>
        <a:bodyPr/>
        <a:lstStyle/>
        <a:p>
          <a:endParaRPr lang="en-US" sz="1800"/>
        </a:p>
      </dgm:t>
    </dgm:pt>
    <dgm:pt modelId="{94841C6B-ECF9-44FE-99DB-5382DBFEB9A0}" type="sibTrans" cxnId="{6AA08B4A-DB7B-442A-827A-CCAC11BB2AD1}">
      <dgm:prSet/>
      <dgm:spPr/>
      <dgm:t>
        <a:bodyPr/>
        <a:lstStyle/>
        <a:p>
          <a:endParaRPr lang="en-US" sz="1800"/>
        </a:p>
      </dgm:t>
    </dgm:pt>
    <dgm:pt modelId="{38C2EDC0-8152-463A-B618-643C78A5EA29}" type="pres">
      <dgm:prSet presAssocID="{D8B57FB0-FE80-442B-9BEB-119F355341B0}" presName="diagram" presStyleCnt="0">
        <dgm:presLayoutVars>
          <dgm:dir/>
          <dgm:resizeHandles val="exact"/>
        </dgm:presLayoutVars>
      </dgm:prSet>
      <dgm:spPr/>
    </dgm:pt>
    <dgm:pt modelId="{C1E5D477-F14A-4C9A-876D-206E99C8D0DD}" type="pres">
      <dgm:prSet presAssocID="{3F777F19-C5D6-4A27-8C09-01817CFE010B}" presName="arrow" presStyleLbl="node1" presStyleIdx="0" presStyleCnt="2" custScaleX="39927" custScaleY="88972" custRadScaleRad="109452" custRadScaleInc="-12375">
        <dgm:presLayoutVars>
          <dgm:bulletEnabled val="1"/>
        </dgm:presLayoutVars>
      </dgm:prSet>
      <dgm:spPr/>
    </dgm:pt>
    <dgm:pt modelId="{67424850-38FA-47B9-BF88-10AA79F878A1}" type="pres">
      <dgm:prSet presAssocID="{11419A27-01E5-4FE1-B5A0-48E0538009C2}" presName="arrow" presStyleLbl="node1" presStyleIdx="1" presStyleCnt="2" custScaleX="37166" custScaleY="95667" custRadScaleRad="92160" custRadScaleInc="14766">
        <dgm:presLayoutVars>
          <dgm:bulletEnabled val="1"/>
        </dgm:presLayoutVars>
      </dgm:prSet>
      <dgm:spPr/>
    </dgm:pt>
  </dgm:ptLst>
  <dgm:cxnLst>
    <dgm:cxn modelId="{909D0F35-F508-4F59-93BF-01487E924EF4}" srcId="{D8B57FB0-FE80-442B-9BEB-119F355341B0}" destId="{3F777F19-C5D6-4A27-8C09-01817CFE010B}" srcOrd="0" destOrd="0" parTransId="{B58FDA44-CEA3-44BA-89A5-81E4CABECF28}" sibTransId="{2811DF18-D735-48B8-B3FA-35587EAC3546}"/>
    <dgm:cxn modelId="{6AA08B4A-DB7B-442A-827A-CCAC11BB2AD1}" srcId="{D8B57FB0-FE80-442B-9BEB-119F355341B0}" destId="{11419A27-01E5-4FE1-B5A0-48E0538009C2}" srcOrd="1" destOrd="0" parTransId="{E032A812-A1C2-4364-9617-1BA8E4926EDC}" sibTransId="{94841C6B-ECF9-44FE-99DB-5382DBFEB9A0}"/>
    <dgm:cxn modelId="{9ADA85AB-B25B-4041-83C7-518D11582556}" type="presOf" srcId="{D8B57FB0-FE80-442B-9BEB-119F355341B0}" destId="{38C2EDC0-8152-463A-B618-643C78A5EA29}" srcOrd="0" destOrd="0" presId="urn:microsoft.com/office/officeart/2005/8/layout/arrow5"/>
    <dgm:cxn modelId="{7108E3E6-0C7C-48AE-9A43-1B5860890DFA}" type="presOf" srcId="{3F777F19-C5D6-4A27-8C09-01817CFE010B}" destId="{C1E5D477-F14A-4C9A-876D-206E99C8D0DD}" srcOrd="0" destOrd="0" presId="urn:microsoft.com/office/officeart/2005/8/layout/arrow5"/>
    <dgm:cxn modelId="{8FBB14EB-D32E-4DB6-A355-DBC0668F8DE7}" type="presOf" srcId="{11419A27-01E5-4FE1-B5A0-48E0538009C2}" destId="{67424850-38FA-47B9-BF88-10AA79F878A1}" srcOrd="0" destOrd="0" presId="urn:microsoft.com/office/officeart/2005/8/layout/arrow5"/>
    <dgm:cxn modelId="{0CB1C96E-BA36-4BE6-A6C3-3A84161F2208}" type="presParOf" srcId="{38C2EDC0-8152-463A-B618-643C78A5EA29}" destId="{C1E5D477-F14A-4C9A-876D-206E99C8D0DD}" srcOrd="0" destOrd="0" presId="urn:microsoft.com/office/officeart/2005/8/layout/arrow5"/>
    <dgm:cxn modelId="{544D5983-5645-4633-BC45-656A090F4848}" type="presParOf" srcId="{38C2EDC0-8152-463A-B618-643C78A5EA29}" destId="{67424850-38FA-47B9-BF88-10AA79F878A1}" srcOrd="1" destOrd="0" presId="urn:microsoft.com/office/officeart/2005/8/layout/arrow5"/>
  </dgm:cxnLst>
  <dgm:bg>
    <a:effectLst>
      <a:outerShdw blurRad="50800" dist="50800" dir="5400000" sx="4000" sy="4000" algn="ctr" rotWithShape="0">
        <a:srgbClr val="000000">
          <a:alpha val="43137"/>
        </a:srgbClr>
      </a:outerShdw>
    </a:effect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F16CFD-45AD-4716-8EB9-21870606742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380F730A-8D30-4BD4-A7C5-616284F05A24}">
      <dgm:prSet phldrT="[Text]" custT="1"/>
      <dgm:spPr>
        <a:solidFill>
          <a:schemeClr val="accent6">
            <a:lumMod val="75000"/>
          </a:schemeClr>
        </a:solidFill>
        <a:ln>
          <a:solidFill>
            <a:schemeClr val="bg2">
              <a:lumMod val="90000"/>
            </a:schemeClr>
          </a:solidFill>
        </a:ln>
      </dgm:spPr>
      <dgm:t>
        <a:bodyPr/>
        <a:lstStyle/>
        <a:p>
          <a:r>
            <a:rPr lang="en-US" sz="1800" b="1" i="1" dirty="0">
              <a:solidFill>
                <a:schemeClr val="accent5">
                  <a:lumMod val="50000"/>
                </a:schemeClr>
              </a:solidFill>
            </a:rPr>
            <a:t>Challenge: </a:t>
          </a:r>
          <a:r>
            <a:rPr lang="en-US" sz="1800" dirty="0"/>
            <a:t>Must provide location (limits scrapings capability of all locations</a:t>
          </a:r>
        </a:p>
      </dgm:t>
    </dgm:pt>
    <dgm:pt modelId="{B404C2CA-CE58-447E-A358-ED93AA601D83}" type="parTrans" cxnId="{DBCEF257-B81F-4A9F-9845-A9A5D9DE9414}">
      <dgm:prSet/>
      <dgm:spPr/>
      <dgm:t>
        <a:bodyPr/>
        <a:lstStyle/>
        <a:p>
          <a:endParaRPr lang="en-US"/>
        </a:p>
      </dgm:t>
    </dgm:pt>
    <dgm:pt modelId="{EF90174A-5276-4AB3-A451-018D71FBB0B6}" type="sibTrans" cxnId="{DBCEF257-B81F-4A9F-9845-A9A5D9DE9414}">
      <dgm:prSet/>
      <dgm:spPr/>
      <dgm:t>
        <a:bodyPr/>
        <a:lstStyle/>
        <a:p>
          <a:endParaRPr lang="en-US"/>
        </a:p>
      </dgm:t>
    </dgm:pt>
    <dgm:pt modelId="{15346536-05D2-40D9-832D-D448475841CF}">
      <dgm:prSet phldrT="[Text]" custT="1"/>
      <dgm:spPr>
        <a:ln>
          <a:solidFill>
            <a:schemeClr val="bg2">
              <a:lumMod val="75000"/>
            </a:schemeClr>
          </a:solidFill>
        </a:ln>
      </dgm:spPr>
      <dgm:t>
        <a:bodyPr/>
        <a:lstStyle/>
        <a:p>
          <a:r>
            <a:rPr lang="en-US" sz="1800" b="1" i="1" dirty="0">
              <a:solidFill>
                <a:schemeClr val="accent5">
                  <a:lumMod val="50000"/>
                </a:schemeClr>
              </a:solidFill>
            </a:rPr>
            <a:t>Solution : </a:t>
          </a:r>
          <a:r>
            <a:rPr lang="en-US" sz="1800" dirty="0"/>
            <a:t>Generated </a:t>
          </a:r>
          <a:r>
            <a:rPr lang="en-US" sz="1800" dirty="0" err="1"/>
            <a:t>url</a:t>
          </a:r>
          <a:r>
            <a:rPr lang="en-US" sz="1800" dirty="0"/>
            <a:t> with location and used as start </a:t>
          </a:r>
          <a:r>
            <a:rPr lang="en-US" sz="1800" dirty="0" err="1"/>
            <a:t>url</a:t>
          </a:r>
          <a:endParaRPr lang="en-US" sz="1800" dirty="0"/>
        </a:p>
      </dgm:t>
    </dgm:pt>
    <dgm:pt modelId="{BE3560C4-EEA4-4CCD-BB40-62A713840C93}" type="parTrans" cxnId="{897ED302-A2DC-4404-B6EC-9CE4FC41571F}">
      <dgm:prSet/>
      <dgm:spPr/>
      <dgm:t>
        <a:bodyPr/>
        <a:lstStyle/>
        <a:p>
          <a:endParaRPr lang="en-US"/>
        </a:p>
      </dgm:t>
    </dgm:pt>
    <dgm:pt modelId="{B3FCB222-06CB-4CFC-8C0C-44F98884E041}" type="sibTrans" cxnId="{897ED302-A2DC-4404-B6EC-9CE4FC41571F}">
      <dgm:prSet/>
      <dgm:spPr/>
      <dgm:t>
        <a:bodyPr/>
        <a:lstStyle/>
        <a:p>
          <a:endParaRPr lang="en-US"/>
        </a:p>
      </dgm:t>
    </dgm:pt>
    <dgm:pt modelId="{F0B5DB7F-FE3A-449C-9EBE-38404ED2B31B}" type="pres">
      <dgm:prSet presAssocID="{5CF16CFD-45AD-4716-8EB9-218706067426}" presName="diagram" presStyleCnt="0">
        <dgm:presLayoutVars>
          <dgm:dir/>
          <dgm:resizeHandles val="exact"/>
        </dgm:presLayoutVars>
      </dgm:prSet>
      <dgm:spPr/>
    </dgm:pt>
    <dgm:pt modelId="{A8AD0F63-872D-4F5C-825A-A4E28D945BA0}" type="pres">
      <dgm:prSet presAssocID="{380F730A-8D30-4BD4-A7C5-616284F05A24}" presName="arrow" presStyleLbl="node1" presStyleIdx="0" presStyleCnt="2" custScaleX="39307" custScaleY="82084" custRadScaleRad="107117" custRadScaleInc="15443">
        <dgm:presLayoutVars>
          <dgm:bulletEnabled val="1"/>
        </dgm:presLayoutVars>
      </dgm:prSet>
      <dgm:spPr/>
    </dgm:pt>
    <dgm:pt modelId="{E2309432-3303-495C-B6F9-4EAE6B6402FA}" type="pres">
      <dgm:prSet presAssocID="{15346536-05D2-40D9-832D-D448475841CF}" presName="arrow" presStyleLbl="node1" presStyleIdx="1" presStyleCnt="2" custScaleX="37037" custScaleY="83553" custRadScaleRad="98395" custRadScaleInc="-17071">
        <dgm:presLayoutVars>
          <dgm:bulletEnabled val="1"/>
        </dgm:presLayoutVars>
      </dgm:prSet>
      <dgm:spPr/>
    </dgm:pt>
  </dgm:ptLst>
  <dgm:cxnLst>
    <dgm:cxn modelId="{897ED302-A2DC-4404-B6EC-9CE4FC41571F}" srcId="{5CF16CFD-45AD-4716-8EB9-218706067426}" destId="{15346536-05D2-40D9-832D-D448475841CF}" srcOrd="1" destOrd="0" parTransId="{BE3560C4-EEA4-4CCD-BB40-62A713840C93}" sibTransId="{B3FCB222-06CB-4CFC-8C0C-44F98884E041}"/>
    <dgm:cxn modelId="{DBCEF257-B81F-4A9F-9845-A9A5D9DE9414}" srcId="{5CF16CFD-45AD-4716-8EB9-218706067426}" destId="{380F730A-8D30-4BD4-A7C5-616284F05A24}" srcOrd="0" destOrd="0" parTransId="{B404C2CA-CE58-447E-A358-ED93AA601D83}" sibTransId="{EF90174A-5276-4AB3-A451-018D71FBB0B6}"/>
    <dgm:cxn modelId="{98704FC4-2310-4171-A546-1084460DB289}" type="presOf" srcId="{15346536-05D2-40D9-832D-D448475841CF}" destId="{E2309432-3303-495C-B6F9-4EAE6B6402FA}" srcOrd="0" destOrd="0" presId="urn:microsoft.com/office/officeart/2005/8/layout/arrow5"/>
    <dgm:cxn modelId="{5ADA9DDE-8BCB-4134-A0AD-FDD92DB4EC32}" type="presOf" srcId="{380F730A-8D30-4BD4-A7C5-616284F05A24}" destId="{A8AD0F63-872D-4F5C-825A-A4E28D945BA0}" srcOrd="0" destOrd="0" presId="urn:microsoft.com/office/officeart/2005/8/layout/arrow5"/>
    <dgm:cxn modelId="{3D99DEFA-E6EB-4C78-A0E3-9820A184155C}" type="presOf" srcId="{5CF16CFD-45AD-4716-8EB9-218706067426}" destId="{F0B5DB7F-FE3A-449C-9EBE-38404ED2B31B}" srcOrd="0" destOrd="0" presId="urn:microsoft.com/office/officeart/2005/8/layout/arrow5"/>
    <dgm:cxn modelId="{9F9FC714-4F44-4706-A486-38CBAEB320EA}" type="presParOf" srcId="{F0B5DB7F-FE3A-449C-9EBE-38404ED2B31B}" destId="{A8AD0F63-872D-4F5C-825A-A4E28D945BA0}" srcOrd="0" destOrd="0" presId="urn:microsoft.com/office/officeart/2005/8/layout/arrow5"/>
    <dgm:cxn modelId="{68C05066-B9E1-46F3-A8DD-FA6F5AFA1931}" type="presParOf" srcId="{F0B5DB7F-FE3A-449C-9EBE-38404ED2B31B}" destId="{E2309432-3303-495C-B6F9-4EAE6B6402F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18AF12-34C7-4407-858F-7BC5A3D2E6A7}"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B1DA40D0-71A4-43C6-96BF-9B68655E2C60}" type="pres">
      <dgm:prSet presAssocID="{E718AF12-34C7-4407-858F-7BC5A3D2E6A7}" presName="diagram" presStyleCnt="0">
        <dgm:presLayoutVars>
          <dgm:dir/>
          <dgm:resizeHandles val="exact"/>
        </dgm:presLayoutVars>
      </dgm:prSet>
      <dgm:spPr/>
    </dgm:pt>
  </dgm:ptLst>
  <dgm:cxnLst>
    <dgm:cxn modelId="{0F1CAD93-3E25-434A-9241-3074CA9BF46F}" type="presOf" srcId="{E718AF12-34C7-4407-858F-7BC5A3D2E6A7}" destId="{B1DA40D0-71A4-43C6-96BF-9B68655E2C60}" srcOrd="0"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B57FB0-FE80-442B-9BEB-119F355341B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3F777F19-C5D6-4A27-8C09-01817CFE010B}">
      <dgm:prSet phldrT="[Text]" custT="1"/>
      <dgm:spPr>
        <a:solidFill>
          <a:schemeClr val="accent6">
            <a:lumMod val="75000"/>
          </a:schemeClr>
        </a:solidFill>
      </dgm:spPr>
      <dgm:t>
        <a:bodyPr/>
        <a:lstStyle/>
        <a:p>
          <a:r>
            <a:rPr lang="en-US" sz="1800" b="1" i="1" dirty="0">
              <a:solidFill>
                <a:schemeClr val="accent5">
                  <a:lumMod val="50000"/>
                </a:schemeClr>
              </a:solidFill>
            </a:rPr>
            <a:t>Challenge: </a:t>
          </a:r>
          <a:r>
            <a:rPr lang="en-US" sz="1800" dirty="0"/>
            <a:t>The page loads on scroll, no next button to click and get next set of listings. </a:t>
          </a:r>
        </a:p>
      </dgm:t>
    </dgm:pt>
    <dgm:pt modelId="{B58FDA44-CEA3-44BA-89A5-81E4CABECF28}" type="parTrans" cxnId="{909D0F35-F508-4F59-93BF-01487E924EF4}">
      <dgm:prSet/>
      <dgm:spPr/>
      <dgm:t>
        <a:bodyPr/>
        <a:lstStyle/>
        <a:p>
          <a:endParaRPr lang="en-US" sz="1800"/>
        </a:p>
      </dgm:t>
    </dgm:pt>
    <dgm:pt modelId="{2811DF18-D735-48B8-B3FA-35587EAC3546}" type="sibTrans" cxnId="{909D0F35-F508-4F59-93BF-01487E924EF4}">
      <dgm:prSet/>
      <dgm:spPr/>
      <dgm:t>
        <a:bodyPr/>
        <a:lstStyle/>
        <a:p>
          <a:endParaRPr lang="en-US" sz="1800"/>
        </a:p>
      </dgm:t>
    </dgm:pt>
    <dgm:pt modelId="{11419A27-01E5-4FE1-B5A0-48E0538009C2}">
      <dgm:prSet phldrT="[Text]" custT="1"/>
      <dgm:spPr>
        <a:effectLst>
          <a:reflection endPos="0" dist="50800" dir="5400000" sy="-100000" algn="bl" rotWithShape="0"/>
        </a:effectLst>
        <a:scene3d>
          <a:camera prst="orthographicFront"/>
          <a:lightRig rig="threePt" dir="t"/>
        </a:scene3d>
        <a:sp3d>
          <a:bevelT w="44450" h="57150"/>
        </a:sp3d>
      </dgm:spPr>
      <dgm:t>
        <a:bodyPr/>
        <a:lstStyle/>
        <a:p>
          <a:r>
            <a:rPr lang="en-US" sz="1800" b="1" i="1" dirty="0">
              <a:solidFill>
                <a:schemeClr val="accent5">
                  <a:lumMod val="50000"/>
                </a:schemeClr>
              </a:solidFill>
            </a:rPr>
            <a:t>Solution: </a:t>
          </a:r>
          <a:r>
            <a:rPr lang="en-US" sz="1800" dirty="0"/>
            <a:t>Used </a:t>
          </a:r>
          <a:r>
            <a:rPr lang="en-US" sz="1800" dirty="0" err="1"/>
            <a:t>window.scrollTo</a:t>
          </a:r>
          <a:r>
            <a:rPr lang="en-US" sz="1800" dirty="0"/>
            <a:t>() method, to scroll and load the listings. Saved the listing </a:t>
          </a:r>
          <a:r>
            <a:rPr lang="en-US" sz="1800" dirty="0" err="1"/>
            <a:t>hrefs</a:t>
          </a:r>
          <a:r>
            <a:rPr lang="en-US" sz="1800" dirty="0"/>
            <a:t> in list, then iterated over each links to scrape the required data.</a:t>
          </a:r>
        </a:p>
      </dgm:t>
    </dgm:pt>
    <dgm:pt modelId="{94841C6B-ECF9-44FE-99DB-5382DBFEB9A0}" type="sibTrans" cxnId="{6AA08B4A-DB7B-442A-827A-CCAC11BB2AD1}">
      <dgm:prSet/>
      <dgm:spPr/>
      <dgm:t>
        <a:bodyPr/>
        <a:lstStyle/>
        <a:p>
          <a:endParaRPr lang="en-US" sz="1800"/>
        </a:p>
      </dgm:t>
    </dgm:pt>
    <dgm:pt modelId="{E032A812-A1C2-4364-9617-1BA8E4926EDC}" type="parTrans" cxnId="{6AA08B4A-DB7B-442A-827A-CCAC11BB2AD1}">
      <dgm:prSet/>
      <dgm:spPr/>
      <dgm:t>
        <a:bodyPr/>
        <a:lstStyle/>
        <a:p>
          <a:endParaRPr lang="en-US" sz="1800"/>
        </a:p>
      </dgm:t>
    </dgm:pt>
    <dgm:pt modelId="{38C2EDC0-8152-463A-B618-643C78A5EA29}" type="pres">
      <dgm:prSet presAssocID="{D8B57FB0-FE80-442B-9BEB-119F355341B0}" presName="diagram" presStyleCnt="0">
        <dgm:presLayoutVars>
          <dgm:dir/>
          <dgm:resizeHandles val="exact"/>
        </dgm:presLayoutVars>
      </dgm:prSet>
      <dgm:spPr/>
    </dgm:pt>
    <dgm:pt modelId="{C1E5D477-F14A-4C9A-876D-206E99C8D0DD}" type="pres">
      <dgm:prSet presAssocID="{3F777F19-C5D6-4A27-8C09-01817CFE010B}" presName="arrow" presStyleLbl="node1" presStyleIdx="0" presStyleCnt="2" custScaleX="60113" custScaleY="100746" custRadScaleRad="80308" custRadScaleInc="-10238">
        <dgm:presLayoutVars>
          <dgm:bulletEnabled val="1"/>
        </dgm:presLayoutVars>
      </dgm:prSet>
      <dgm:spPr/>
    </dgm:pt>
    <dgm:pt modelId="{67424850-38FA-47B9-BF88-10AA79F878A1}" type="pres">
      <dgm:prSet presAssocID="{11419A27-01E5-4FE1-B5A0-48E0538009C2}" presName="arrow" presStyleLbl="node1" presStyleIdx="1" presStyleCnt="2" custScaleX="60915" custScaleY="100651" custRadScaleRad="78994" custRadScaleInc="10868">
        <dgm:presLayoutVars>
          <dgm:bulletEnabled val="1"/>
        </dgm:presLayoutVars>
      </dgm:prSet>
      <dgm:spPr/>
    </dgm:pt>
  </dgm:ptLst>
  <dgm:cxnLst>
    <dgm:cxn modelId="{909D0F35-F508-4F59-93BF-01487E924EF4}" srcId="{D8B57FB0-FE80-442B-9BEB-119F355341B0}" destId="{3F777F19-C5D6-4A27-8C09-01817CFE010B}" srcOrd="0" destOrd="0" parTransId="{B58FDA44-CEA3-44BA-89A5-81E4CABECF28}" sibTransId="{2811DF18-D735-48B8-B3FA-35587EAC3546}"/>
    <dgm:cxn modelId="{6AA08B4A-DB7B-442A-827A-CCAC11BB2AD1}" srcId="{D8B57FB0-FE80-442B-9BEB-119F355341B0}" destId="{11419A27-01E5-4FE1-B5A0-48E0538009C2}" srcOrd="1" destOrd="0" parTransId="{E032A812-A1C2-4364-9617-1BA8E4926EDC}" sibTransId="{94841C6B-ECF9-44FE-99DB-5382DBFEB9A0}"/>
    <dgm:cxn modelId="{9ADA85AB-B25B-4041-83C7-518D11582556}" type="presOf" srcId="{D8B57FB0-FE80-442B-9BEB-119F355341B0}" destId="{38C2EDC0-8152-463A-B618-643C78A5EA29}" srcOrd="0" destOrd="0" presId="urn:microsoft.com/office/officeart/2005/8/layout/arrow5"/>
    <dgm:cxn modelId="{7108E3E6-0C7C-48AE-9A43-1B5860890DFA}" type="presOf" srcId="{3F777F19-C5D6-4A27-8C09-01817CFE010B}" destId="{C1E5D477-F14A-4C9A-876D-206E99C8D0DD}" srcOrd="0" destOrd="0" presId="urn:microsoft.com/office/officeart/2005/8/layout/arrow5"/>
    <dgm:cxn modelId="{8FBB14EB-D32E-4DB6-A355-DBC0668F8DE7}" type="presOf" srcId="{11419A27-01E5-4FE1-B5A0-48E0538009C2}" destId="{67424850-38FA-47B9-BF88-10AA79F878A1}" srcOrd="0" destOrd="0" presId="urn:microsoft.com/office/officeart/2005/8/layout/arrow5"/>
    <dgm:cxn modelId="{0CB1C96E-BA36-4BE6-A6C3-3A84161F2208}" type="presParOf" srcId="{38C2EDC0-8152-463A-B618-643C78A5EA29}" destId="{C1E5D477-F14A-4C9A-876D-206E99C8D0DD}" srcOrd="0" destOrd="0" presId="urn:microsoft.com/office/officeart/2005/8/layout/arrow5"/>
    <dgm:cxn modelId="{544D5983-5645-4633-BC45-656A090F4848}" type="presParOf" srcId="{38C2EDC0-8152-463A-B618-643C78A5EA29}" destId="{67424850-38FA-47B9-BF88-10AA79F878A1}" srcOrd="1" destOrd="0" presId="urn:microsoft.com/office/officeart/2005/8/layout/arrow5"/>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CCB335-87F4-4DD9-AA57-F8CDC18D7C9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7706A5F-5700-49AC-8EE7-47A30C21B2BC}">
      <dgm:prSet/>
      <dgm:spPr>
        <a:gradFill flip="none" rotWithShape="0">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dgm:spPr>
      <dgm:t>
        <a:bodyPr/>
        <a:lstStyle/>
        <a:p>
          <a:r>
            <a:rPr lang="en-US" dirty="0"/>
            <a:t>Compare factors influencing </a:t>
          </a:r>
          <a:r>
            <a:rPr lang="en-US" dirty="0" err="1"/>
            <a:t>AirBnb</a:t>
          </a:r>
          <a:r>
            <a:rPr lang="en-US" dirty="0"/>
            <a:t> prices</a:t>
          </a:r>
        </a:p>
      </dgm:t>
    </dgm:pt>
    <dgm:pt modelId="{EAFD3FBC-A2CC-4567-B75C-5896536009FF}" type="parTrans" cxnId="{AFCA2F8E-7B39-4892-BCFE-C7755DE65139}">
      <dgm:prSet/>
      <dgm:spPr/>
      <dgm:t>
        <a:bodyPr/>
        <a:lstStyle/>
        <a:p>
          <a:endParaRPr lang="en-US"/>
        </a:p>
      </dgm:t>
    </dgm:pt>
    <dgm:pt modelId="{DDC3459F-80DA-4E45-98FE-F2DB77E7CAB6}" type="sibTrans" cxnId="{AFCA2F8E-7B39-4892-BCFE-C7755DE65139}">
      <dgm:prSet/>
      <dgm:spPr/>
      <dgm:t>
        <a:bodyPr/>
        <a:lstStyle/>
        <a:p>
          <a:endParaRPr lang="en-US"/>
        </a:p>
      </dgm:t>
    </dgm:pt>
    <dgm:pt modelId="{75B3E6DB-625A-430E-A787-B15FF6CF72F6}">
      <dgm:prSet/>
      <dgm:spPr>
        <a:gradFill flip="none" rotWithShape="0">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US" dirty="0"/>
            <a:t>How prices vary based on different type of location</a:t>
          </a:r>
        </a:p>
      </dgm:t>
    </dgm:pt>
    <dgm:pt modelId="{A689205C-FEE9-4F28-BD24-00DA99F62B88}" type="parTrans" cxnId="{14053B22-7600-4982-83E1-B85359E537AA}">
      <dgm:prSet/>
      <dgm:spPr/>
      <dgm:t>
        <a:bodyPr/>
        <a:lstStyle/>
        <a:p>
          <a:endParaRPr lang="en-US"/>
        </a:p>
      </dgm:t>
    </dgm:pt>
    <dgm:pt modelId="{8CC309CA-ADFF-4FDB-B204-BAA2D79C6925}" type="sibTrans" cxnId="{14053B22-7600-4982-83E1-B85359E537AA}">
      <dgm:prSet/>
      <dgm:spPr/>
      <dgm:t>
        <a:bodyPr/>
        <a:lstStyle/>
        <a:p>
          <a:endParaRPr lang="en-US"/>
        </a:p>
      </dgm:t>
    </dgm:pt>
    <dgm:pt modelId="{13E70079-3ECE-4C6C-AF8F-B301565FF215}">
      <dgm:prSet/>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US" dirty="0"/>
            <a:t>What kind of accommodation fits my budget based on number of people travelling</a:t>
          </a:r>
        </a:p>
      </dgm:t>
    </dgm:pt>
    <dgm:pt modelId="{57DE5C75-2918-49D3-9DBC-C595CB42FB1A}" type="parTrans" cxnId="{3DB4C589-26B0-4927-B0FC-F8AF64A992D7}">
      <dgm:prSet/>
      <dgm:spPr/>
      <dgm:t>
        <a:bodyPr/>
        <a:lstStyle/>
        <a:p>
          <a:endParaRPr lang="en-US"/>
        </a:p>
      </dgm:t>
    </dgm:pt>
    <dgm:pt modelId="{B23B98B0-9F3B-45BD-BEAF-E2DFDF1D668F}" type="sibTrans" cxnId="{3DB4C589-26B0-4927-B0FC-F8AF64A992D7}">
      <dgm:prSet/>
      <dgm:spPr/>
      <dgm:t>
        <a:bodyPr/>
        <a:lstStyle/>
        <a:p>
          <a:endParaRPr lang="en-US"/>
        </a:p>
      </dgm:t>
    </dgm:pt>
    <dgm:pt modelId="{8645BAB0-49C1-4480-85B6-A404545FFAB5}">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US" dirty="0"/>
            <a:t>Compare factors influencing Hotel prices</a:t>
          </a:r>
        </a:p>
      </dgm:t>
    </dgm:pt>
    <dgm:pt modelId="{C63EF807-6EA2-4658-AF8F-8E0E4EA2683E}" type="sibTrans" cxnId="{7EC66086-5500-4E24-BF21-FF5BED08425A}">
      <dgm:prSet/>
      <dgm:spPr/>
      <dgm:t>
        <a:bodyPr/>
        <a:lstStyle/>
        <a:p>
          <a:endParaRPr lang="en-US"/>
        </a:p>
      </dgm:t>
    </dgm:pt>
    <dgm:pt modelId="{5F4E81CA-9749-40D6-8C34-A880E17A8696}" type="parTrans" cxnId="{7EC66086-5500-4E24-BF21-FF5BED08425A}">
      <dgm:prSet/>
      <dgm:spPr/>
      <dgm:t>
        <a:bodyPr/>
        <a:lstStyle/>
        <a:p>
          <a:endParaRPr lang="en-US"/>
        </a:p>
      </dgm:t>
    </dgm:pt>
    <dgm:pt modelId="{EC5566C8-C7A7-4E5A-B1FE-9BFE679F169F}">
      <dgm:prSet/>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n-US" dirty="0"/>
            <a:t>Compare </a:t>
          </a:r>
          <a:r>
            <a:rPr lang="en-US" dirty="0" err="1"/>
            <a:t>AirBnb</a:t>
          </a:r>
          <a:r>
            <a:rPr lang="en-US" dirty="0"/>
            <a:t> business to Hotels.com business</a:t>
          </a:r>
        </a:p>
      </dgm:t>
    </dgm:pt>
    <dgm:pt modelId="{6621CAF8-FA88-420E-83EF-97B3C6876C8F}" type="sibTrans" cxnId="{DCAAA09E-E403-45F6-92E1-55FE1C9660D5}">
      <dgm:prSet/>
      <dgm:spPr/>
      <dgm:t>
        <a:bodyPr/>
        <a:lstStyle/>
        <a:p>
          <a:endParaRPr lang="en-US"/>
        </a:p>
      </dgm:t>
    </dgm:pt>
    <dgm:pt modelId="{9A9A7391-EB00-49AA-82FE-B2DDFB0DD8C6}" type="parTrans" cxnId="{DCAAA09E-E403-45F6-92E1-55FE1C9660D5}">
      <dgm:prSet/>
      <dgm:spPr/>
      <dgm:t>
        <a:bodyPr/>
        <a:lstStyle/>
        <a:p>
          <a:endParaRPr lang="en-US"/>
        </a:p>
      </dgm:t>
    </dgm:pt>
    <dgm:pt modelId="{BDC53E9F-089C-4D06-88FA-DEC261298539}" type="pres">
      <dgm:prSet presAssocID="{6ECCB335-87F4-4DD9-AA57-F8CDC18D7C95}" presName="linear" presStyleCnt="0">
        <dgm:presLayoutVars>
          <dgm:animLvl val="lvl"/>
          <dgm:resizeHandles val="exact"/>
        </dgm:presLayoutVars>
      </dgm:prSet>
      <dgm:spPr/>
    </dgm:pt>
    <dgm:pt modelId="{18F7A170-D380-4CBB-BAFA-BEC9FA349D44}" type="pres">
      <dgm:prSet presAssocID="{67706A5F-5700-49AC-8EE7-47A30C21B2BC}" presName="parentText" presStyleLbl="node1" presStyleIdx="0" presStyleCnt="5">
        <dgm:presLayoutVars>
          <dgm:chMax val="0"/>
          <dgm:bulletEnabled val="1"/>
        </dgm:presLayoutVars>
      </dgm:prSet>
      <dgm:spPr/>
    </dgm:pt>
    <dgm:pt modelId="{8CF5BEC5-558F-4646-A5E6-3358C487574E}" type="pres">
      <dgm:prSet presAssocID="{DDC3459F-80DA-4E45-98FE-F2DB77E7CAB6}" presName="spacer" presStyleCnt="0"/>
      <dgm:spPr/>
    </dgm:pt>
    <dgm:pt modelId="{E18D001B-8AC1-4106-9211-9F64DEFC738E}" type="pres">
      <dgm:prSet presAssocID="{8645BAB0-49C1-4480-85B6-A404545FFAB5}" presName="parentText" presStyleLbl="node1" presStyleIdx="1" presStyleCnt="5">
        <dgm:presLayoutVars>
          <dgm:chMax val="0"/>
          <dgm:bulletEnabled val="1"/>
        </dgm:presLayoutVars>
      </dgm:prSet>
      <dgm:spPr/>
    </dgm:pt>
    <dgm:pt modelId="{E2419315-F0C9-4474-A582-F546AB362370}" type="pres">
      <dgm:prSet presAssocID="{C63EF807-6EA2-4658-AF8F-8E0E4EA2683E}" presName="spacer" presStyleCnt="0"/>
      <dgm:spPr/>
    </dgm:pt>
    <dgm:pt modelId="{A6A12618-0C3E-4C99-AE90-E81281C8A076}" type="pres">
      <dgm:prSet presAssocID="{75B3E6DB-625A-430E-A787-B15FF6CF72F6}" presName="parentText" presStyleLbl="node1" presStyleIdx="2" presStyleCnt="5">
        <dgm:presLayoutVars>
          <dgm:chMax val="0"/>
          <dgm:bulletEnabled val="1"/>
        </dgm:presLayoutVars>
      </dgm:prSet>
      <dgm:spPr/>
    </dgm:pt>
    <dgm:pt modelId="{C7895685-E97C-45A6-A7A8-2DC61174E23C}" type="pres">
      <dgm:prSet presAssocID="{8CC309CA-ADFF-4FDB-B204-BAA2D79C6925}" presName="spacer" presStyleCnt="0"/>
      <dgm:spPr/>
    </dgm:pt>
    <dgm:pt modelId="{1A20F671-EF5C-4EAD-8743-91D340F962AD}" type="pres">
      <dgm:prSet presAssocID="{EC5566C8-C7A7-4E5A-B1FE-9BFE679F169F}" presName="parentText" presStyleLbl="node1" presStyleIdx="3" presStyleCnt="5">
        <dgm:presLayoutVars>
          <dgm:chMax val="0"/>
          <dgm:bulletEnabled val="1"/>
        </dgm:presLayoutVars>
      </dgm:prSet>
      <dgm:spPr/>
    </dgm:pt>
    <dgm:pt modelId="{478459BA-83B5-456D-9F2D-ADC3FC29E77D}" type="pres">
      <dgm:prSet presAssocID="{6621CAF8-FA88-420E-83EF-97B3C6876C8F}" presName="spacer" presStyleCnt="0"/>
      <dgm:spPr/>
    </dgm:pt>
    <dgm:pt modelId="{41FDCC3B-2286-488F-B388-4548BCCB36CF}" type="pres">
      <dgm:prSet presAssocID="{13E70079-3ECE-4C6C-AF8F-B301565FF215}" presName="parentText" presStyleLbl="node1" presStyleIdx="4" presStyleCnt="5">
        <dgm:presLayoutVars>
          <dgm:chMax val="0"/>
          <dgm:bulletEnabled val="1"/>
        </dgm:presLayoutVars>
      </dgm:prSet>
      <dgm:spPr/>
    </dgm:pt>
  </dgm:ptLst>
  <dgm:cxnLst>
    <dgm:cxn modelId="{14053B22-7600-4982-83E1-B85359E537AA}" srcId="{6ECCB335-87F4-4DD9-AA57-F8CDC18D7C95}" destId="{75B3E6DB-625A-430E-A787-B15FF6CF72F6}" srcOrd="2" destOrd="0" parTransId="{A689205C-FEE9-4F28-BD24-00DA99F62B88}" sibTransId="{8CC309CA-ADFF-4FDB-B204-BAA2D79C6925}"/>
    <dgm:cxn modelId="{4E6FA32A-FD78-4AF2-8677-910790EB4CCC}" type="presOf" srcId="{8645BAB0-49C1-4480-85B6-A404545FFAB5}" destId="{E18D001B-8AC1-4106-9211-9F64DEFC738E}" srcOrd="0" destOrd="0" presId="urn:microsoft.com/office/officeart/2005/8/layout/vList2"/>
    <dgm:cxn modelId="{2387183E-B4E8-4529-98D6-489820800C70}" type="presOf" srcId="{67706A5F-5700-49AC-8EE7-47A30C21B2BC}" destId="{18F7A170-D380-4CBB-BAFA-BEC9FA349D44}" srcOrd="0" destOrd="0" presId="urn:microsoft.com/office/officeart/2005/8/layout/vList2"/>
    <dgm:cxn modelId="{8984714E-CD7B-4FFB-9B96-EF09C29C916E}" type="presOf" srcId="{6ECCB335-87F4-4DD9-AA57-F8CDC18D7C95}" destId="{BDC53E9F-089C-4D06-88FA-DEC261298539}" srcOrd="0" destOrd="0" presId="urn:microsoft.com/office/officeart/2005/8/layout/vList2"/>
    <dgm:cxn modelId="{2778C674-460B-4833-A324-B9D0659162F7}" type="presOf" srcId="{13E70079-3ECE-4C6C-AF8F-B301565FF215}" destId="{41FDCC3B-2286-488F-B388-4548BCCB36CF}" srcOrd="0" destOrd="0" presId="urn:microsoft.com/office/officeart/2005/8/layout/vList2"/>
    <dgm:cxn modelId="{7EC66086-5500-4E24-BF21-FF5BED08425A}" srcId="{6ECCB335-87F4-4DD9-AA57-F8CDC18D7C95}" destId="{8645BAB0-49C1-4480-85B6-A404545FFAB5}" srcOrd="1" destOrd="0" parTransId="{5F4E81CA-9749-40D6-8C34-A880E17A8696}" sibTransId="{C63EF807-6EA2-4658-AF8F-8E0E4EA2683E}"/>
    <dgm:cxn modelId="{3DB4C589-26B0-4927-B0FC-F8AF64A992D7}" srcId="{6ECCB335-87F4-4DD9-AA57-F8CDC18D7C95}" destId="{13E70079-3ECE-4C6C-AF8F-B301565FF215}" srcOrd="4" destOrd="0" parTransId="{57DE5C75-2918-49D3-9DBC-C595CB42FB1A}" sibTransId="{B23B98B0-9F3B-45BD-BEAF-E2DFDF1D668F}"/>
    <dgm:cxn modelId="{AFCA2F8E-7B39-4892-BCFE-C7755DE65139}" srcId="{6ECCB335-87F4-4DD9-AA57-F8CDC18D7C95}" destId="{67706A5F-5700-49AC-8EE7-47A30C21B2BC}" srcOrd="0" destOrd="0" parTransId="{EAFD3FBC-A2CC-4567-B75C-5896536009FF}" sibTransId="{DDC3459F-80DA-4E45-98FE-F2DB77E7CAB6}"/>
    <dgm:cxn modelId="{0F022895-87F4-4F4E-B30B-D2F48318B1E6}" type="presOf" srcId="{75B3E6DB-625A-430E-A787-B15FF6CF72F6}" destId="{A6A12618-0C3E-4C99-AE90-E81281C8A076}" srcOrd="0" destOrd="0" presId="urn:microsoft.com/office/officeart/2005/8/layout/vList2"/>
    <dgm:cxn modelId="{DCAAA09E-E403-45F6-92E1-55FE1C9660D5}" srcId="{6ECCB335-87F4-4DD9-AA57-F8CDC18D7C95}" destId="{EC5566C8-C7A7-4E5A-B1FE-9BFE679F169F}" srcOrd="3" destOrd="0" parTransId="{9A9A7391-EB00-49AA-82FE-B2DDFB0DD8C6}" sibTransId="{6621CAF8-FA88-420E-83EF-97B3C6876C8F}"/>
    <dgm:cxn modelId="{41047FA3-E282-42BF-AEEB-1F85F068FFFE}" type="presOf" srcId="{EC5566C8-C7A7-4E5A-B1FE-9BFE679F169F}" destId="{1A20F671-EF5C-4EAD-8743-91D340F962AD}" srcOrd="0" destOrd="0" presId="urn:microsoft.com/office/officeart/2005/8/layout/vList2"/>
    <dgm:cxn modelId="{60A2F2AE-4EE0-4584-97BE-DD4A1169F8C0}" type="presParOf" srcId="{BDC53E9F-089C-4D06-88FA-DEC261298539}" destId="{18F7A170-D380-4CBB-BAFA-BEC9FA349D44}" srcOrd="0" destOrd="0" presId="urn:microsoft.com/office/officeart/2005/8/layout/vList2"/>
    <dgm:cxn modelId="{CCAEDD6E-71B7-4C9D-81CB-0F79657F31B2}" type="presParOf" srcId="{BDC53E9F-089C-4D06-88FA-DEC261298539}" destId="{8CF5BEC5-558F-4646-A5E6-3358C487574E}" srcOrd="1" destOrd="0" presId="urn:microsoft.com/office/officeart/2005/8/layout/vList2"/>
    <dgm:cxn modelId="{776863ED-9D87-4966-B280-2800AB638A73}" type="presParOf" srcId="{BDC53E9F-089C-4D06-88FA-DEC261298539}" destId="{E18D001B-8AC1-4106-9211-9F64DEFC738E}" srcOrd="2" destOrd="0" presId="urn:microsoft.com/office/officeart/2005/8/layout/vList2"/>
    <dgm:cxn modelId="{91BEFF86-091F-4737-8DA0-A29F721881E3}" type="presParOf" srcId="{BDC53E9F-089C-4D06-88FA-DEC261298539}" destId="{E2419315-F0C9-4474-A582-F546AB362370}" srcOrd="3" destOrd="0" presId="urn:microsoft.com/office/officeart/2005/8/layout/vList2"/>
    <dgm:cxn modelId="{8DE5A791-2F2A-48C3-A08F-D88FF386FBB3}" type="presParOf" srcId="{BDC53E9F-089C-4D06-88FA-DEC261298539}" destId="{A6A12618-0C3E-4C99-AE90-E81281C8A076}" srcOrd="4" destOrd="0" presId="urn:microsoft.com/office/officeart/2005/8/layout/vList2"/>
    <dgm:cxn modelId="{60F7CA09-3FA7-44E1-8C38-80865F529868}" type="presParOf" srcId="{BDC53E9F-089C-4D06-88FA-DEC261298539}" destId="{C7895685-E97C-45A6-A7A8-2DC61174E23C}" srcOrd="5" destOrd="0" presId="urn:microsoft.com/office/officeart/2005/8/layout/vList2"/>
    <dgm:cxn modelId="{7DC88E09-51E3-4007-A923-92D392B15760}" type="presParOf" srcId="{BDC53E9F-089C-4D06-88FA-DEC261298539}" destId="{1A20F671-EF5C-4EAD-8743-91D340F962AD}" srcOrd="6" destOrd="0" presId="urn:microsoft.com/office/officeart/2005/8/layout/vList2"/>
    <dgm:cxn modelId="{B952AE7C-CE0D-4936-8544-012BCED21477}" type="presParOf" srcId="{BDC53E9F-089C-4D06-88FA-DEC261298539}" destId="{478459BA-83B5-456D-9F2D-ADC3FC29E77D}" srcOrd="7" destOrd="0" presId="urn:microsoft.com/office/officeart/2005/8/layout/vList2"/>
    <dgm:cxn modelId="{7F542022-9E61-43C9-9565-10EBCD7D5650}" type="presParOf" srcId="{BDC53E9F-089C-4D06-88FA-DEC261298539}" destId="{41FDCC3B-2286-488F-B388-4548BCCB36C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CCB335-87F4-4DD9-AA57-F8CDC18D7C9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CBF449F-4869-47A6-B34D-CE3644702178}">
      <dgm:prSe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en-US" sz="2900" dirty="0">
              <a:solidFill>
                <a:schemeClr val="tx1"/>
              </a:solidFill>
              <a:sym typeface="Wingdings" panose="05000000000000000000" pitchFamily="2" charset="2"/>
            </a:rPr>
            <a:t> </a:t>
          </a:r>
          <a:r>
            <a:rPr lang="en-US" sz="2400" dirty="0">
              <a:solidFill>
                <a:schemeClr val="tx1"/>
              </a:solidFill>
            </a:rPr>
            <a:t>The results show p-value is extremely small. This indicates that hotels and </a:t>
          </a:r>
          <a:r>
            <a:rPr lang="en-US" sz="2400" dirty="0" err="1">
              <a:solidFill>
                <a:schemeClr val="tx1"/>
              </a:solidFill>
            </a:rPr>
            <a:t>airbnb</a:t>
          </a:r>
          <a:r>
            <a:rPr lang="en-US" sz="2400" dirty="0">
              <a:solidFill>
                <a:schemeClr val="tx1"/>
              </a:solidFill>
            </a:rPr>
            <a:t> prices are unlikely to have the same mean</a:t>
          </a:r>
        </a:p>
        <a:p>
          <a:r>
            <a:rPr lang="en-US" sz="2400" dirty="0">
              <a:solidFill>
                <a:schemeClr val="tx1"/>
              </a:solidFill>
              <a:sym typeface="Wingdings" panose="05000000000000000000" pitchFamily="2" charset="2"/>
            </a:rPr>
            <a:t> </a:t>
          </a:r>
          <a:r>
            <a:rPr lang="en-US" sz="2400" dirty="0">
              <a:solidFill>
                <a:schemeClr val="tx1"/>
              </a:solidFill>
            </a:rPr>
            <a:t>Hotel price and </a:t>
          </a:r>
          <a:r>
            <a:rPr lang="en-US" sz="2400" dirty="0" err="1">
              <a:solidFill>
                <a:schemeClr val="tx1"/>
              </a:solidFill>
            </a:rPr>
            <a:t>AirBnB</a:t>
          </a:r>
          <a:r>
            <a:rPr lang="en-US" sz="2400" dirty="0">
              <a:solidFill>
                <a:schemeClr val="tx1"/>
              </a:solidFill>
            </a:rPr>
            <a:t> prices are statically different</a:t>
          </a:r>
        </a:p>
      </dgm:t>
    </dgm:pt>
    <dgm:pt modelId="{DF4391B8-C66C-416E-83E7-DCB57D065AA7}" type="sibTrans" cxnId="{1A13CDCA-55D4-4CDB-A583-B52AB1488815}">
      <dgm:prSet/>
      <dgm:spPr/>
      <dgm:t>
        <a:bodyPr/>
        <a:lstStyle/>
        <a:p>
          <a:endParaRPr lang="en-US"/>
        </a:p>
      </dgm:t>
    </dgm:pt>
    <dgm:pt modelId="{C7A51535-9652-43D9-8CDF-27B6744E041B}" type="parTrans" cxnId="{1A13CDCA-55D4-4CDB-A583-B52AB1488815}">
      <dgm:prSet/>
      <dgm:spPr/>
      <dgm:t>
        <a:bodyPr/>
        <a:lstStyle/>
        <a:p>
          <a:endParaRPr lang="en-US"/>
        </a:p>
      </dgm:t>
    </dgm:pt>
    <dgm:pt modelId="{BDC53E9F-089C-4D06-88FA-DEC261298539}" type="pres">
      <dgm:prSet presAssocID="{6ECCB335-87F4-4DD9-AA57-F8CDC18D7C95}" presName="linear" presStyleCnt="0">
        <dgm:presLayoutVars>
          <dgm:animLvl val="lvl"/>
          <dgm:resizeHandles val="exact"/>
        </dgm:presLayoutVars>
      </dgm:prSet>
      <dgm:spPr/>
    </dgm:pt>
    <dgm:pt modelId="{08C6FBB6-913B-4203-A27B-55B0233154A9}" type="pres">
      <dgm:prSet presAssocID="{BCBF449F-4869-47A6-B34D-CE3644702178}" presName="parentText" presStyleLbl="node1" presStyleIdx="0" presStyleCnt="1" custLinFactY="11088" custLinFactNeighborX="-8143" custLinFactNeighborY="100000">
        <dgm:presLayoutVars>
          <dgm:chMax val="0"/>
          <dgm:bulletEnabled val="1"/>
        </dgm:presLayoutVars>
      </dgm:prSet>
      <dgm:spPr/>
    </dgm:pt>
  </dgm:ptLst>
  <dgm:cxnLst>
    <dgm:cxn modelId="{8984714E-CD7B-4FFB-9B96-EF09C29C916E}" type="presOf" srcId="{6ECCB335-87F4-4DD9-AA57-F8CDC18D7C95}" destId="{BDC53E9F-089C-4D06-88FA-DEC261298539}" srcOrd="0" destOrd="0" presId="urn:microsoft.com/office/officeart/2005/8/layout/vList2"/>
    <dgm:cxn modelId="{1A13CDCA-55D4-4CDB-A583-B52AB1488815}" srcId="{6ECCB335-87F4-4DD9-AA57-F8CDC18D7C95}" destId="{BCBF449F-4869-47A6-B34D-CE3644702178}" srcOrd="0" destOrd="0" parTransId="{C7A51535-9652-43D9-8CDF-27B6744E041B}" sibTransId="{DF4391B8-C66C-416E-83E7-DCB57D065AA7}"/>
    <dgm:cxn modelId="{3A4F27EA-EFF0-42C0-A5E1-2101F820EE8C}" type="presOf" srcId="{BCBF449F-4869-47A6-B34D-CE3644702178}" destId="{08C6FBB6-913B-4203-A27B-55B0233154A9}" srcOrd="0" destOrd="0" presId="urn:microsoft.com/office/officeart/2005/8/layout/vList2"/>
    <dgm:cxn modelId="{71D77CED-EBDA-4CB4-92AB-2C220AAE36F1}" type="presParOf" srcId="{BDC53E9F-089C-4D06-88FA-DEC261298539}" destId="{08C6FBB6-913B-4203-A27B-55B0233154A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7A170-D380-4CBB-BAFA-BEC9FA349D44}">
      <dsp:nvSpPr>
        <dsp:cNvPr id="0" name=""/>
        <dsp:cNvSpPr/>
      </dsp:nvSpPr>
      <dsp:spPr>
        <a:xfrm>
          <a:off x="0" y="60759"/>
          <a:ext cx="9520237" cy="45571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About the businesses</a:t>
          </a:r>
        </a:p>
      </dsp:txBody>
      <dsp:txXfrm>
        <a:off x="22246" y="83005"/>
        <a:ext cx="9475745" cy="411223"/>
      </dsp:txXfrm>
    </dsp:sp>
    <dsp:sp modelId="{E18D001B-8AC1-4106-9211-9F64DEFC738E}">
      <dsp:nvSpPr>
        <dsp:cNvPr id="0" name=""/>
        <dsp:cNvSpPr/>
      </dsp:nvSpPr>
      <dsp:spPr>
        <a:xfrm>
          <a:off x="0" y="571194"/>
          <a:ext cx="9520237" cy="455715"/>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27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Why do we care?</a:t>
          </a:r>
        </a:p>
      </dsp:txBody>
      <dsp:txXfrm>
        <a:off x="22246" y="593440"/>
        <a:ext cx="9475745" cy="411223"/>
      </dsp:txXfrm>
    </dsp:sp>
    <dsp:sp modelId="{A6A12618-0C3E-4C99-AE90-E81281C8A076}">
      <dsp:nvSpPr>
        <dsp:cNvPr id="0" name=""/>
        <dsp:cNvSpPr/>
      </dsp:nvSpPr>
      <dsp:spPr>
        <a:xfrm>
          <a:off x="0" y="1081629"/>
          <a:ext cx="9520237" cy="455715"/>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Web Scraping challenges and solution</a:t>
          </a:r>
        </a:p>
      </dsp:txBody>
      <dsp:txXfrm>
        <a:off x="22246" y="1103875"/>
        <a:ext cx="9475745" cy="411223"/>
      </dsp:txXfrm>
    </dsp:sp>
    <dsp:sp modelId="{1A20F671-EF5C-4EAD-8743-91D340F962AD}">
      <dsp:nvSpPr>
        <dsp:cNvPr id="0" name=""/>
        <dsp:cNvSpPr/>
      </dsp:nvSpPr>
      <dsp:spPr>
        <a:xfrm>
          <a:off x="0" y="1592064"/>
          <a:ext cx="9520237" cy="455715"/>
        </a:xfrm>
        <a:prstGeom prst="round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27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Data Analysis</a:t>
          </a:r>
        </a:p>
      </dsp:txBody>
      <dsp:txXfrm>
        <a:off x="22246" y="1614310"/>
        <a:ext cx="9475745" cy="411223"/>
      </dsp:txXfrm>
    </dsp:sp>
    <dsp:sp modelId="{41FDCC3B-2286-488F-B388-4548BCCB36CF}">
      <dsp:nvSpPr>
        <dsp:cNvPr id="0" name=""/>
        <dsp:cNvSpPr/>
      </dsp:nvSpPr>
      <dsp:spPr>
        <a:xfrm>
          <a:off x="0" y="2102499"/>
          <a:ext cx="9520237" cy="455715"/>
        </a:xfrm>
        <a:prstGeom prst="round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27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Conclusion</a:t>
          </a:r>
        </a:p>
      </dsp:txBody>
      <dsp:txXfrm>
        <a:off x="22246" y="2124745"/>
        <a:ext cx="9475745" cy="411223"/>
      </dsp:txXfrm>
    </dsp:sp>
    <dsp:sp modelId="{08C6FBB6-913B-4203-A27B-55B0233154A9}">
      <dsp:nvSpPr>
        <dsp:cNvPr id="0" name=""/>
        <dsp:cNvSpPr/>
      </dsp:nvSpPr>
      <dsp:spPr>
        <a:xfrm>
          <a:off x="0" y="2612934"/>
          <a:ext cx="9520237" cy="455715"/>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Future Work and </a:t>
          </a:r>
          <a:r>
            <a:rPr lang="en-US" sz="1900" kern="1200" dirty="0" err="1"/>
            <a:t>Github</a:t>
          </a:r>
          <a:endParaRPr lang="en-US" sz="1900" kern="1200" dirty="0"/>
        </a:p>
      </dsp:txBody>
      <dsp:txXfrm>
        <a:off x="22246" y="2635180"/>
        <a:ext cx="9475745" cy="411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D0F63-872D-4F5C-825A-A4E28D945BA0}">
      <dsp:nvSpPr>
        <dsp:cNvPr id="0" name=""/>
        <dsp:cNvSpPr/>
      </dsp:nvSpPr>
      <dsp:spPr>
        <a:xfrm rot="16200000">
          <a:off x="1868706" y="-1136695"/>
          <a:ext cx="2295544" cy="4568936"/>
        </a:xfrm>
        <a:prstGeom prst="downArrow">
          <a:avLst>
            <a:gd name="adj1" fmla="val 50000"/>
            <a:gd name="adj2" fmla="val 35000"/>
          </a:avLst>
        </a:prstGeom>
        <a:solidFill>
          <a:schemeClr val="accent6">
            <a:lumMod val="7500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5">
                  <a:lumMod val="50000"/>
                </a:schemeClr>
              </a:solidFill>
            </a:rPr>
            <a:t>Challenge: </a:t>
          </a:r>
          <a:r>
            <a:rPr lang="en-US" sz="1800" kern="1200" dirty="0"/>
            <a:t>Must provide location (limits scrapings capability of all locations</a:t>
          </a:r>
        </a:p>
      </dsp:txBody>
      <dsp:txXfrm rot="5400000">
        <a:off x="732010" y="573887"/>
        <a:ext cx="4167216" cy="1147772"/>
      </dsp:txXfrm>
    </dsp:sp>
    <dsp:sp modelId="{E2309432-3303-495C-B6F9-4EAE6B6402FA}">
      <dsp:nvSpPr>
        <dsp:cNvPr id="0" name=""/>
        <dsp:cNvSpPr/>
      </dsp:nvSpPr>
      <dsp:spPr>
        <a:xfrm rot="5400000">
          <a:off x="7924775" y="-1206913"/>
          <a:ext cx="2061543" cy="4650703"/>
        </a:xfrm>
        <a:prstGeom prst="downArrow">
          <a:avLst>
            <a:gd name="adj1" fmla="val 50000"/>
            <a:gd name="adj2" fmla="val 35000"/>
          </a:avLst>
        </a:prstGeom>
        <a:solidFill>
          <a:schemeClr val="accent1">
            <a:hueOff val="0"/>
            <a:satOff val="0"/>
            <a:lumOff val="0"/>
            <a:alphaOff val="0"/>
          </a:schemeClr>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5">
                  <a:lumMod val="50000"/>
                </a:schemeClr>
              </a:solidFill>
            </a:rPr>
            <a:t>Solution : </a:t>
          </a:r>
          <a:r>
            <a:rPr lang="en-US" sz="1800" kern="1200" dirty="0"/>
            <a:t>Generated </a:t>
          </a:r>
          <a:r>
            <a:rPr lang="en-US" sz="1800" kern="1200" dirty="0" err="1"/>
            <a:t>url</a:t>
          </a:r>
          <a:r>
            <a:rPr lang="en-US" sz="1800" kern="1200" dirty="0"/>
            <a:t> with location and used as start </a:t>
          </a:r>
          <a:r>
            <a:rPr lang="en-US" sz="1800" kern="1200" dirty="0" err="1"/>
            <a:t>url</a:t>
          </a:r>
          <a:endParaRPr lang="en-US" sz="1800" kern="1200" dirty="0"/>
        </a:p>
      </dsp:txBody>
      <dsp:txXfrm rot="-5400000">
        <a:off x="6990965" y="603053"/>
        <a:ext cx="4289933" cy="1030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F6A72-655F-4C92-A969-644618F56D93}">
      <dsp:nvSpPr>
        <dsp:cNvPr id="0" name=""/>
        <dsp:cNvSpPr/>
      </dsp:nvSpPr>
      <dsp:spPr>
        <a:xfrm rot="16200000">
          <a:off x="2103134" y="233755"/>
          <a:ext cx="1980810" cy="4542571"/>
        </a:xfrm>
        <a:prstGeom prst="downArrow">
          <a:avLst>
            <a:gd name="adj1" fmla="val 50000"/>
            <a:gd name="adj2" fmla="val 35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5">
                  <a:lumMod val="50000"/>
                </a:schemeClr>
              </a:solidFill>
            </a:rPr>
            <a:t>Challenge: </a:t>
          </a:r>
          <a:r>
            <a:rPr lang="en-US" sz="1800" kern="1200" dirty="0"/>
            <a:t>Data loaded by AJAX; Scrapy </a:t>
          </a:r>
          <a:r>
            <a:rPr lang="en-US" sz="1800" kern="1200" dirty="0" err="1"/>
            <a:t>Xpaths</a:t>
          </a:r>
          <a:r>
            <a:rPr lang="en-US" sz="1800" kern="1200" dirty="0"/>
            <a:t> didn’t work</a:t>
          </a:r>
        </a:p>
      </dsp:txBody>
      <dsp:txXfrm rot="5400000">
        <a:off x="822254" y="2009838"/>
        <a:ext cx="4195929" cy="990405"/>
      </dsp:txXfrm>
    </dsp:sp>
    <dsp:sp modelId="{405338AF-E421-4EEE-B464-8D15DF89803E}">
      <dsp:nvSpPr>
        <dsp:cNvPr id="0" name=""/>
        <dsp:cNvSpPr/>
      </dsp:nvSpPr>
      <dsp:spPr>
        <a:xfrm rot="5400000">
          <a:off x="8266820" y="182895"/>
          <a:ext cx="2049908" cy="472504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5">
                  <a:lumMod val="50000"/>
                </a:schemeClr>
              </a:solidFill>
            </a:rPr>
            <a:t>Solution: </a:t>
          </a:r>
          <a:r>
            <a:rPr lang="en-US" sz="1800" kern="1200" dirty="0"/>
            <a:t>Used Selenium </a:t>
          </a:r>
        </a:p>
        <a:p>
          <a:pPr marL="0" lvl="0" indent="0" algn="ctr" defTabSz="800100">
            <a:lnSpc>
              <a:spcPct val="90000"/>
            </a:lnSpc>
            <a:spcBef>
              <a:spcPct val="0"/>
            </a:spcBef>
            <a:spcAft>
              <a:spcPct val="35000"/>
            </a:spcAft>
            <a:buNone/>
          </a:pPr>
          <a:r>
            <a:rPr lang="en-US" sz="1800" b="0" i="0" kern="1200" dirty="0"/>
            <a:t>Another option: Scrapy Splash</a:t>
          </a:r>
          <a:endParaRPr lang="en-US" sz="1800" kern="1200" dirty="0"/>
        </a:p>
      </dsp:txBody>
      <dsp:txXfrm rot="-5400000">
        <a:off x="7287988" y="2032938"/>
        <a:ext cx="4366307" cy="10249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5D477-F14A-4C9A-876D-206E99C8D0DD}">
      <dsp:nvSpPr>
        <dsp:cNvPr id="0" name=""/>
        <dsp:cNvSpPr/>
      </dsp:nvSpPr>
      <dsp:spPr>
        <a:xfrm rot="16200000">
          <a:off x="1554474" y="1737350"/>
          <a:ext cx="2075037" cy="4623944"/>
        </a:xfrm>
        <a:prstGeom prst="downArrow">
          <a:avLst>
            <a:gd name="adj1" fmla="val 50000"/>
            <a:gd name="adj2" fmla="val 35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5">
                  <a:lumMod val="50000"/>
                </a:schemeClr>
              </a:solidFill>
            </a:rPr>
            <a:t>Challenge: </a:t>
          </a:r>
          <a:r>
            <a:rPr lang="en-US" sz="1800" kern="1200" dirty="0"/>
            <a:t>Dataset restricted to 17 pages, after 17 pages it sends you back to page 1</a:t>
          </a:r>
        </a:p>
      </dsp:txBody>
      <dsp:txXfrm rot="5400000">
        <a:off x="280021" y="3530563"/>
        <a:ext cx="4260813" cy="1037519"/>
      </dsp:txXfrm>
    </dsp:sp>
    <dsp:sp modelId="{67424850-38FA-47B9-BF88-10AA79F878A1}">
      <dsp:nvSpPr>
        <dsp:cNvPr id="0" name=""/>
        <dsp:cNvSpPr/>
      </dsp:nvSpPr>
      <dsp:spPr>
        <a:xfrm rot="5400000">
          <a:off x="8046695" y="1554534"/>
          <a:ext cx="1931546" cy="497188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5">
                  <a:lumMod val="50000"/>
                </a:schemeClr>
              </a:solidFill>
            </a:rPr>
            <a:t>Solution: </a:t>
          </a:r>
          <a:r>
            <a:rPr lang="en-US" sz="1800" kern="1200" dirty="0"/>
            <a:t>I scraped two locations and 17 pages per locations.</a:t>
          </a:r>
        </a:p>
      </dsp:txBody>
      <dsp:txXfrm rot="-5400000">
        <a:off x="6864545" y="3557592"/>
        <a:ext cx="4633867" cy="9657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D0F63-872D-4F5C-825A-A4E28D945BA0}">
      <dsp:nvSpPr>
        <dsp:cNvPr id="0" name=""/>
        <dsp:cNvSpPr/>
      </dsp:nvSpPr>
      <dsp:spPr>
        <a:xfrm rot="16200000">
          <a:off x="2037580" y="-1005796"/>
          <a:ext cx="2377467" cy="4964816"/>
        </a:xfrm>
        <a:prstGeom prst="downArrow">
          <a:avLst>
            <a:gd name="adj1" fmla="val 50000"/>
            <a:gd name="adj2" fmla="val 35000"/>
          </a:avLst>
        </a:prstGeom>
        <a:solidFill>
          <a:schemeClr val="accent6">
            <a:lumMod val="7500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5">
                  <a:lumMod val="50000"/>
                </a:schemeClr>
              </a:solidFill>
            </a:rPr>
            <a:t>Challenge: </a:t>
          </a:r>
          <a:r>
            <a:rPr lang="en-US" sz="1800" kern="1200" dirty="0"/>
            <a:t>Must provide location (limits scrapings capability of all locations</a:t>
          </a:r>
        </a:p>
      </dsp:txBody>
      <dsp:txXfrm rot="5400000">
        <a:off x="743906" y="882245"/>
        <a:ext cx="4548759" cy="1188733"/>
      </dsp:txXfrm>
    </dsp:sp>
    <dsp:sp modelId="{E2309432-3303-495C-B6F9-4EAE6B6402FA}">
      <dsp:nvSpPr>
        <dsp:cNvPr id="0" name=""/>
        <dsp:cNvSpPr/>
      </dsp:nvSpPr>
      <dsp:spPr>
        <a:xfrm rot="5400000">
          <a:off x="7798905" y="-1060452"/>
          <a:ext cx="2240167" cy="5053668"/>
        </a:xfrm>
        <a:prstGeom prst="downArrow">
          <a:avLst>
            <a:gd name="adj1" fmla="val 50000"/>
            <a:gd name="adj2" fmla="val 35000"/>
          </a:avLst>
        </a:prstGeom>
        <a:solidFill>
          <a:schemeClr val="accent1">
            <a:hueOff val="0"/>
            <a:satOff val="0"/>
            <a:lumOff val="0"/>
            <a:alphaOff val="0"/>
          </a:schemeClr>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5">
                  <a:lumMod val="50000"/>
                </a:schemeClr>
              </a:solidFill>
            </a:rPr>
            <a:t>Solution : </a:t>
          </a:r>
          <a:r>
            <a:rPr lang="en-US" sz="1800" kern="1200" dirty="0"/>
            <a:t>Generated </a:t>
          </a:r>
          <a:r>
            <a:rPr lang="en-US" sz="1800" kern="1200" dirty="0" err="1"/>
            <a:t>url</a:t>
          </a:r>
          <a:r>
            <a:rPr lang="en-US" sz="1800" kern="1200" dirty="0"/>
            <a:t> with location and used as start </a:t>
          </a:r>
          <a:r>
            <a:rPr lang="en-US" sz="1800" kern="1200" dirty="0" err="1"/>
            <a:t>url</a:t>
          </a:r>
          <a:endParaRPr lang="en-US" sz="1800" kern="1200" dirty="0"/>
        </a:p>
      </dsp:txBody>
      <dsp:txXfrm rot="-5400000">
        <a:off x="6784184" y="906340"/>
        <a:ext cx="4661639" cy="11200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5D477-F14A-4C9A-876D-206E99C8D0DD}">
      <dsp:nvSpPr>
        <dsp:cNvPr id="0" name=""/>
        <dsp:cNvSpPr/>
      </dsp:nvSpPr>
      <dsp:spPr>
        <a:xfrm rot="16200000">
          <a:off x="1854964" y="962470"/>
          <a:ext cx="2891664" cy="4846266"/>
        </a:xfrm>
        <a:prstGeom prst="downArrow">
          <a:avLst>
            <a:gd name="adj1" fmla="val 50000"/>
            <a:gd name="adj2" fmla="val 35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5">
                  <a:lumMod val="50000"/>
                </a:schemeClr>
              </a:solidFill>
            </a:rPr>
            <a:t>Challenge: </a:t>
          </a:r>
          <a:r>
            <a:rPr lang="en-US" sz="1800" kern="1200" dirty="0"/>
            <a:t>The page loads on scroll, no next button to click and get next set of listings. </a:t>
          </a:r>
        </a:p>
      </dsp:txBody>
      <dsp:txXfrm rot="5400000">
        <a:off x="877664" y="2662687"/>
        <a:ext cx="4340225" cy="1445832"/>
      </dsp:txXfrm>
    </dsp:sp>
    <dsp:sp modelId="{67424850-38FA-47B9-BF88-10AA79F878A1}">
      <dsp:nvSpPr>
        <dsp:cNvPr id="0" name=""/>
        <dsp:cNvSpPr/>
      </dsp:nvSpPr>
      <dsp:spPr>
        <a:xfrm rot="5400000">
          <a:off x="7540329" y="962257"/>
          <a:ext cx="2930243" cy="484169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endPos="0" dist="50800" dir="5400000" sy="-100000" algn="bl" rotWithShape="0"/>
        </a:effectLst>
        <a:scene3d>
          <a:camera prst="orthographicFront"/>
          <a:lightRig rig="threePt" dir="t"/>
        </a:scene3d>
        <a:sp3d>
          <a:bevelT w="44450" h="5715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5">
                  <a:lumMod val="50000"/>
                </a:schemeClr>
              </a:solidFill>
            </a:rPr>
            <a:t>Solution: </a:t>
          </a:r>
          <a:r>
            <a:rPr lang="en-US" sz="1800" kern="1200" dirty="0"/>
            <a:t>Used </a:t>
          </a:r>
          <a:r>
            <a:rPr lang="en-US" sz="1800" kern="1200" dirty="0" err="1"/>
            <a:t>window.scrollTo</a:t>
          </a:r>
          <a:r>
            <a:rPr lang="en-US" sz="1800" kern="1200" dirty="0"/>
            <a:t>() method, to scroll and load the listings. Saved the listing </a:t>
          </a:r>
          <a:r>
            <a:rPr lang="en-US" sz="1800" kern="1200" dirty="0" err="1"/>
            <a:t>hrefs</a:t>
          </a:r>
          <a:r>
            <a:rPr lang="en-US" sz="1800" kern="1200" dirty="0"/>
            <a:t> in list, then iterated over each links to scrape the required data.</a:t>
          </a:r>
        </a:p>
      </dsp:txBody>
      <dsp:txXfrm rot="-5400000">
        <a:off x="7097396" y="2650545"/>
        <a:ext cx="4328903" cy="14651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7A170-D380-4CBB-BAFA-BEC9FA349D44}">
      <dsp:nvSpPr>
        <dsp:cNvPr id="0" name=""/>
        <dsp:cNvSpPr/>
      </dsp:nvSpPr>
      <dsp:spPr>
        <a:xfrm>
          <a:off x="0" y="184531"/>
          <a:ext cx="9520237" cy="503685"/>
        </a:xfrm>
        <a:prstGeom prst="roundRect">
          <a:avLst/>
        </a:prstGeom>
        <a:gradFill flip="none" rotWithShape="0">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Compare factors influencing </a:t>
          </a:r>
          <a:r>
            <a:rPr lang="en-US" sz="2100" kern="1200" dirty="0" err="1"/>
            <a:t>AirBnb</a:t>
          </a:r>
          <a:r>
            <a:rPr lang="en-US" sz="2100" kern="1200" dirty="0"/>
            <a:t> prices</a:t>
          </a:r>
        </a:p>
      </dsp:txBody>
      <dsp:txXfrm>
        <a:off x="24588" y="209119"/>
        <a:ext cx="9471061" cy="454509"/>
      </dsp:txXfrm>
    </dsp:sp>
    <dsp:sp modelId="{E18D001B-8AC1-4106-9211-9F64DEFC738E}">
      <dsp:nvSpPr>
        <dsp:cNvPr id="0" name=""/>
        <dsp:cNvSpPr/>
      </dsp:nvSpPr>
      <dsp:spPr>
        <a:xfrm>
          <a:off x="0" y="748697"/>
          <a:ext cx="9520237" cy="503685"/>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Compare factors influencing Hotel prices</a:t>
          </a:r>
        </a:p>
      </dsp:txBody>
      <dsp:txXfrm>
        <a:off x="24588" y="773285"/>
        <a:ext cx="9471061" cy="454509"/>
      </dsp:txXfrm>
    </dsp:sp>
    <dsp:sp modelId="{A6A12618-0C3E-4C99-AE90-E81281C8A076}">
      <dsp:nvSpPr>
        <dsp:cNvPr id="0" name=""/>
        <dsp:cNvSpPr/>
      </dsp:nvSpPr>
      <dsp:spPr>
        <a:xfrm>
          <a:off x="0" y="1312861"/>
          <a:ext cx="9520237" cy="503685"/>
        </a:xfrm>
        <a:prstGeom prst="roundRect">
          <a:avLst/>
        </a:prstGeom>
        <a:gradFill flip="none" rotWithShape="0">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How prices vary based on different type of location</a:t>
          </a:r>
        </a:p>
      </dsp:txBody>
      <dsp:txXfrm>
        <a:off x="24588" y="1337449"/>
        <a:ext cx="9471061" cy="454509"/>
      </dsp:txXfrm>
    </dsp:sp>
    <dsp:sp modelId="{1A20F671-EF5C-4EAD-8743-91D340F962AD}">
      <dsp:nvSpPr>
        <dsp:cNvPr id="0" name=""/>
        <dsp:cNvSpPr/>
      </dsp:nvSpPr>
      <dsp:spPr>
        <a:xfrm>
          <a:off x="0" y="1877026"/>
          <a:ext cx="9520237" cy="503685"/>
        </a:xfrm>
        <a:prstGeom prst="roundRect">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Compare </a:t>
          </a:r>
          <a:r>
            <a:rPr lang="en-US" sz="2100" kern="1200" dirty="0" err="1"/>
            <a:t>AirBnb</a:t>
          </a:r>
          <a:r>
            <a:rPr lang="en-US" sz="2100" kern="1200" dirty="0"/>
            <a:t> business to Hotels.com business</a:t>
          </a:r>
        </a:p>
      </dsp:txBody>
      <dsp:txXfrm>
        <a:off x="24588" y="1901614"/>
        <a:ext cx="9471061" cy="454509"/>
      </dsp:txXfrm>
    </dsp:sp>
    <dsp:sp modelId="{41FDCC3B-2286-488F-B388-4548BCCB36CF}">
      <dsp:nvSpPr>
        <dsp:cNvPr id="0" name=""/>
        <dsp:cNvSpPr/>
      </dsp:nvSpPr>
      <dsp:spPr>
        <a:xfrm>
          <a:off x="0" y="2441191"/>
          <a:ext cx="9520237" cy="503685"/>
        </a:xfrm>
        <a:prstGeom prst="round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What kind of accommodation fits my budget based on number of people travelling</a:t>
          </a:r>
        </a:p>
      </dsp:txBody>
      <dsp:txXfrm>
        <a:off x="24588" y="2465779"/>
        <a:ext cx="9471061" cy="454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6FBB6-913B-4203-A27B-55B0233154A9}">
      <dsp:nvSpPr>
        <dsp:cNvPr id="0" name=""/>
        <dsp:cNvSpPr/>
      </dsp:nvSpPr>
      <dsp:spPr>
        <a:xfrm>
          <a:off x="0" y="229772"/>
          <a:ext cx="10371965" cy="1597050"/>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sym typeface="Wingdings" panose="05000000000000000000" pitchFamily="2" charset="2"/>
            </a:rPr>
            <a:t> </a:t>
          </a:r>
          <a:r>
            <a:rPr lang="en-US" sz="2400" kern="1200" dirty="0">
              <a:solidFill>
                <a:schemeClr val="tx1"/>
              </a:solidFill>
            </a:rPr>
            <a:t>The results show p-value is extremely small. This indicates that hotels and </a:t>
          </a:r>
          <a:r>
            <a:rPr lang="en-US" sz="2400" kern="1200" dirty="0" err="1">
              <a:solidFill>
                <a:schemeClr val="tx1"/>
              </a:solidFill>
            </a:rPr>
            <a:t>airbnb</a:t>
          </a:r>
          <a:r>
            <a:rPr lang="en-US" sz="2400" kern="1200" dirty="0">
              <a:solidFill>
                <a:schemeClr val="tx1"/>
              </a:solidFill>
            </a:rPr>
            <a:t> prices are unlikely to have the same mean</a:t>
          </a:r>
        </a:p>
        <a:p>
          <a:pPr marL="0" lvl="0" indent="0" algn="l" defTabSz="1289050">
            <a:lnSpc>
              <a:spcPct val="90000"/>
            </a:lnSpc>
            <a:spcBef>
              <a:spcPct val="0"/>
            </a:spcBef>
            <a:spcAft>
              <a:spcPct val="35000"/>
            </a:spcAft>
            <a:buNone/>
          </a:pPr>
          <a:r>
            <a:rPr lang="en-US" sz="2400" kern="1200" dirty="0">
              <a:solidFill>
                <a:schemeClr val="tx1"/>
              </a:solidFill>
              <a:sym typeface="Wingdings" panose="05000000000000000000" pitchFamily="2" charset="2"/>
            </a:rPr>
            <a:t> </a:t>
          </a:r>
          <a:r>
            <a:rPr lang="en-US" sz="2400" kern="1200" dirty="0">
              <a:solidFill>
                <a:schemeClr val="tx1"/>
              </a:solidFill>
            </a:rPr>
            <a:t>Hotel price and </a:t>
          </a:r>
          <a:r>
            <a:rPr lang="en-US" sz="2400" kern="1200" dirty="0" err="1">
              <a:solidFill>
                <a:schemeClr val="tx1"/>
              </a:solidFill>
            </a:rPr>
            <a:t>AirBnB</a:t>
          </a:r>
          <a:r>
            <a:rPr lang="en-US" sz="2400" kern="1200" dirty="0">
              <a:solidFill>
                <a:schemeClr val="tx1"/>
              </a:solidFill>
            </a:rPr>
            <a:t> prices are statically different</a:t>
          </a:r>
        </a:p>
      </dsp:txBody>
      <dsp:txXfrm>
        <a:off x="77962" y="307734"/>
        <a:ext cx="10216041" cy="14411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4329C-76DB-470C-9065-87754F45932C}" type="datetimeFigureOut">
              <a:rPr lang="en-US" smtClean="0"/>
              <a:t>5/7/2019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F4E4D-3811-4870-8418-EFF291C4F8B7}" type="slidenum">
              <a:rPr lang="en-US" smtClean="0"/>
              <a:t>‹#›</a:t>
            </a:fld>
            <a:endParaRPr lang="en-US"/>
          </a:p>
        </p:txBody>
      </p:sp>
    </p:spTree>
    <p:extLst>
      <p:ext uri="{BB962C8B-B14F-4D97-AF65-F5344CB8AC3E}">
        <p14:creationId xmlns:p14="http://schemas.microsoft.com/office/powerpoint/2010/main" val="339235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FD3D-B30D-4232-964D-3BA7F2FBB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BCFDDB-6289-4235-8A0D-B67BE0AB66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886E3-20C4-41BB-A38F-38B97EA456E7}"/>
              </a:ext>
            </a:extLst>
          </p:cNvPr>
          <p:cNvSpPr>
            <a:spLocks noGrp="1"/>
          </p:cNvSpPr>
          <p:nvPr>
            <p:ph type="dt" sz="half" idx="10"/>
          </p:nvPr>
        </p:nvSpPr>
        <p:spPr/>
        <p:txBody>
          <a:bodyPr/>
          <a:lstStyle/>
          <a:p>
            <a:fld id="{5586B75A-687E-405C-8A0B-8D00578BA2C3}" type="datetimeFigureOut">
              <a:rPr lang="en-US" smtClean="0"/>
              <a:pPr/>
              <a:t>5/7/2019</a:t>
            </a:fld>
            <a:endParaRPr lang="en-US" dirty="0"/>
          </a:p>
        </p:txBody>
      </p:sp>
      <p:sp>
        <p:nvSpPr>
          <p:cNvPr id="5" name="Footer Placeholder 4">
            <a:extLst>
              <a:ext uri="{FF2B5EF4-FFF2-40B4-BE49-F238E27FC236}">
                <a16:creationId xmlns:a16="http://schemas.microsoft.com/office/drawing/2014/main" id="{F7CCBBCA-0436-4D9D-B92E-607B95E328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8CE55D-E24E-49E6-86F9-5393B8E11B6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841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58FA-CE5C-4AA7-88E2-0916F2BA38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850122-F3F5-4BCD-A9F9-26887E6551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CE775-0763-42F7-9C84-C4C33687882B}"/>
              </a:ext>
            </a:extLst>
          </p:cNvPr>
          <p:cNvSpPr>
            <a:spLocks noGrp="1"/>
          </p:cNvSpPr>
          <p:nvPr>
            <p:ph type="dt" sz="half" idx="10"/>
          </p:nvPr>
        </p:nvSpPr>
        <p:spPr/>
        <p:txBody>
          <a:bodyPr/>
          <a:lstStyle/>
          <a:p>
            <a:fld id="{5586B75A-687E-405C-8A0B-8D00578BA2C3}" type="datetimeFigureOut">
              <a:rPr lang="en-US" smtClean="0"/>
              <a:pPr/>
              <a:t>5/7/2019</a:t>
            </a:fld>
            <a:endParaRPr lang="en-US" dirty="0"/>
          </a:p>
        </p:txBody>
      </p:sp>
      <p:sp>
        <p:nvSpPr>
          <p:cNvPr id="5" name="Footer Placeholder 4">
            <a:extLst>
              <a:ext uri="{FF2B5EF4-FFF2-40B4-BE49-F238E27FC236}">
                <a16:creationId xmlns:a16="http://schemas.microsoft.com/office/drawing/2014/main" id="{0B66BEE4-CA57-4BAE-AF77-F97FF64DFB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3A3B53-2C35-45B9-843F-DA12ECA470A9}"/>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093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C56C99-3625-4488-B3AC-F9D12BBC6A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39C09-005F-4DFD-9201-0E42636945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7CD2A-0197-43F9-BD46-3BAB253C4DEA}"/>
              </a:ext>
            </a:extLst>
          </p:cNvPr>
          <p:cNvSpPr>
            <a:spLocks noGrp="1"/>
          </p:cNvSpPr>
          <p:nvPr>
            <p:ph type="dt" sz="half" idx="10"/>
          </p:nvPr>
        </p:nvSpPr>
        <p:spPr/>
        <p:txBody>
          <a:bodyPr/>
          <a:lstStyle/>
          <a:p>
            <a:fld id="{5586B75A-687E-405C-8A0B-8D00578BA2C3}" type="datetimeFigureOut">
              <a:rPr lang="en-US" smtClean="0"/>
              <a:pPr/>
              <a:t>5/7/2019</a:t>
            </a:fld>
            <a:endParaRPr lang="en-US" dirty="0"/>
          </a:p>
        </p:txBody>
      </p:sp>
      <p:sp>
        <p:nvSpPr>
          <p:cNvPr id="5" name="Footer Placeholder 4">
            <a:extLst>
              <a:ext uri="{FF2B5EF4-FFF2-40B4-BE49-F238E27FC236}">
                <a16:creationId xmlns:a16="http://schemas.microsoft.com/office/drawing/2014/main" id="{D3939C6B-743F-4BF4-BF93-F10B8A5925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20FA3E-7F5A-4A3D-8488-42EC1B43908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302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920C-5462-4D74-9A24-F07AA26D1F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51AA-2A34-4C82-AACA-2BB54AB1A8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E61AB-4055-4B79-8782-1536D15334C1}"/>
              </a:ext>
            </a:extLst>
          </p:cNvPr>
          <p:cNvSpPr>
            <a:spLocks noGrp="1"/>
          </p:cNvSpPr>
          <p:nvPr>
            <p:ph type="dt" sz="half" idx="10"/>
          </p:nvPr>
        </p:nvSpPr>
        <p:spPr/>
        <p:txBody>
          <a:bodyPr/>
          <a:lstStyle/>
          <a:p>
            <a:fld id="{5586B75A-687E-405C-8A0B-8D00578BA2C3}" type="datetimeFigureOut">
              <a:rPr lang="en-US" smtClean="0"/>
              <a:pPr/>
              <a:t>5/7/2019</a:t>
            </a:fld>
            <a:endParaRPr lang="en-US" dirty="0"/>
          </a:p>
        </p:txBody>
      </p:sp>
      <p:sp>
        <p:nvSpPr>
          <p:cNvPr id="5" name="Footer Placeholder 4">
            <a:extLst>
              <a:ext uri="{FF2B5EF4-FFF2-40B4-BE49-F238E27FC236}">
                <a16:creationId xmlns:a16="http://schemas.microsoft.com/office/drawing/2014/main" id="{F1CAAB52-A9CC-4D0C-94D5-DCEA69A53A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D3CD77-46C2-4EE2-A550-807B4BFA8F7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510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5EFC-5351-4B9C-B69B-9884FAE95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00A25D-CE84-4B0D-860B-02671D2E76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55CBAD-FACB-4932-9147-71D0F65414B2}"/>
              </a:ext>
            </a:extLst>
          </p:cNvPr>
          <p:cNvSpPr>
            <a:spLocks noGrp="1"/>
          </p:cNvSpPr>
          <p:nvPr>
            <p:ph type="dt" sz="half" idx="10"/>
          </p:nvPr>
        </p:nvSpPr>
        <p:spPr/>
        <p:txBody>
          <a:bodyPr/>
          <a:lstStyle/>
          <a:p>
            <a:fld id="{5586B75A-687E-405C-8A0B-8D00578BA2C3}" type="datetimeFigureOut">
              <a:rPr lang="en-US" smtClean="0"/>
              <a:pPr/>
              <a:t>5/7/2019</a:t>
            </a:fld>
            <a:endParaRPr lang="en-US" dirty="0"/>
          </a:p>
        </p:txBody>
      </p:sp>
      <p:sp>
        <p:nvSpPr>
          <p:cNvPr id="5" name="Footer Placeholder 4">
            <a:extLst>
              <a:ext uri="{FF2B5EF4-FFF2-40B4-BE49-F238E27FC236}">
                <a16:creationId xmlns:a16="http://schemas.microsoft.com/office/drawing/2014/main" id="{2131794D-253D-4414-A57A-B7319C2C53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76A307-DEC6-46D5-BCF2-8C73FD8C50C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607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2EF2-F7D8-4019-BFFA-EC4D5D395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7AD69-707C-49C8-8ED3-5F1A0C32A4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50FB9-EAFD-4903-8DEF-DD7FC3F5E7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AC8BC2-0A6F-48FB-AF80-FA3ADF80185E}"/>
              </a:ext>
            </a:extLst>
          </p:cNvPr>
          <p:cNvSpPr>
            <a:spLocks noGrp="1"/>
          </p:cNvSpPr>
          <p:nvPr>
            <p:ph type="dt" sz="half" idx="10"/>
          </p:nvPr>
        </p:nvSpPr>
        <p:spPr/>
        <p:txBody>
          <a:bodyPr/>
          <a:lstStyle/>
          <a:p>
            <a:fld id="{5586B75A-687E-405C-8A0B-8D00578BA2C3}" type="datetimeFigureOut">
              <a:rPr lang="en-US" smtClean="0"/>
              <a:pPr/>
              <a:t>5/7/2019</a:t>
            </a:fld>
            <a:endParaRPr lang="en-US" dirty="0"/>
          </a:p>
        </p:txBody>
      </p:sp>
      <p:sp>
        <p:nvSpPr>
          <p:cNvPr id="6" name="Footer Placeholder 5">
            <a:extLst>
              <a:ext uri="{FF2B5EF4-FFF2-40B4-BE49-F238E27FC236}">
                <a16:creationId xmlns:a16="http://schemas.microsoft.com/office/drawing/2014/main" id="{5C046B63-4BE0-405C-8AE9-6465DD8666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8AF7A7-D0AD-47ED-B32E-B2376AB47E6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0435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740C-C020-4036-B856-0455568435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19EA81-0F22-40FC-9881-F2B8C204E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86400D-FB4A-4ED9-BA14-CC10842138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E6676-B0A7-4342-804E-7E5F5B11F7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08EE65-6CB2-44C1-8FAE-4739104926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3E445-A629-47D6-BA1D-B46E3B8DB394}"/>
              </a:ext>
            </a:extLst>
          </p:cNvPr>
          <p:cNvSpPr>
            <a:spLocks noGrp="1"/>
          </p:cNvSpPr>
          <p:nvPr>
            <p:ph type="dt" sz="half" idx="10"/>
          </p:nvPr>
        </p:nvSpPr>
        <p:spPr/>
        <p:txBody>
          <a:bodyPr/>
          <a:lstStyle/>
          <a:p>
            <a:fld id="{5586B75A-687E-405C-8A0B-8D00578BA2C3}" type="datetimeFigureOut">
              <a:rPr lang="en-US" smtClean="0"/>
              <a:pPr/>
              <a:t>5/7/2019</a:t>
            </a:fld>
            <a:endParaRPr lang="en-US" dirty="0"/>
          </a:p>
        </p:txBody>
      </p:sp>
      <p:sp>
        <p:nvSpPr>
          <p:cNvPr id="8" name="Footer Placeholder 7">
            <a:extLst>
              <a:ext uri="{FF2B5EF4-FFF2-40B4-BE49-F238E27FC236}">
                <a16:creationId xmlns:a16="http://schemas.microsoft.com/office/drawing/2014/main" id="{B725DE99-410E-46E8-87F3-7278E0277C4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DCB84EF-1B6A-4317-9466-30F6657C452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683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FAD2-3B86-43F7-A6D7-20D8722B29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CF47D4-564E-4F42-A227-535B601C493C}"/>
              </a:ext>
            </a:extLst>
          </p:cNvPr>
          <p:cNvSpPr>
            <a:spLocks noGrp="1"/>
          </p:cNvSpPr>
          <p:nvPr>
            <p:ph type="dt" sz="half" idx="10"/>
          </p:nvPr>
        </p:nvSpPr>
        <p:spPr/>
        <p:txBody>
          <a:bodyPr/>
          <a:lstStyle/>
          <a:p>
            <a:fld id="{5586B75A-687E-405C-8A0B-8D00578BA2C3}" type="datetimeFigureOut">
              <a:rPr lang="en-US" smtClean="0"/>
              <a:pPr/>
              <a:t>5/7/2019</a:t>
            </a:fld>
            <a:endParaRPr lang="en-US" dirty="0"/>
          </a:p>
        </p:txBody>
      </p:sp>
      <p:sp>
        <p:nvSpPr>
          <p:cNvPr id="4" name="Footer Placeholder 3">
            <a:extLst>
              <a:ext uri="{FF2B5EF4-FFF2-40B4-BE49-F238E27FC236}">
                <a16:creationId xmlns:a16="http://schemas.microsoft.com/office/drawing/2014/main" id="{84F0EC96-06C9-467B-A2E1-F3B3370F22A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8F276E-7ACC-4ECB-B7C4-710C7F17871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686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A0098-620C-4509-826E-8B792274A7DF}"/>
              </a:ext>
            </a:extLst>
          </p:cNvPr>
          <p:cNvSpPr>
            <a:spLocks noGrp="1"/>
          </p:cNvSpPr>
          <p:nvPr>
            <p:ph type="dt" sz="half" idx="10"/>
          </p:nvPr>
        </p:nvSpPr>
        <p:spPr/>
        <p:txBody>
          <a:bodyPr/>
          <a:lstStyle/>
          <a:p>
            <a:fld id="{5586B75A-687E-405C-8A0B-8D00578BA2C3}" type="datetimeFigureOut">
              <a:rPr lang="en-US" smtClean="0"/>
              <a:pPr/>
              <a:t>5/7/2019</a:t>
            </a:fld>
            <a:endParaRPr lang="en-US" dirty="0"/>
          </a:p>
        </p:txBody>
      </p:sp>
      <p:sp>
        <p:nvSpPr>
          <p:cNvPr id="3" name="Footer Placeholder 2">
            <a:extLst>
              <a:ext uri="{FF2B5EF4-FFF2-40B4-BE49-F238E27FC236}">
                <a16:creationId xmlns:a16="http://schemas.microsoft.com/office/drawing/2014/main" id="{036A8E9A-3F77-4CDF-BC9F-F2A98089B0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909B37D-C31D-4326-83F4-EB116A9D8D1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260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729E-D173-4D56-80FA-D7DD0B18D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398D8D-2767-466D-AF3C-239FE5622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3DBC86-D7B3-4CE6-9F33-6C1644FCA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F3352A-53BD-41F6-80D7-BE7325B7B780}"/>
              </a:ext>
            </a:extLst>
          </p:cNvPr>
          <p:cNvSpPr>
            <a:spLocks noGrp="1"/>
          </p:cNvSpPr>
          <p:nvPr>
            <p:ph type="dt" sz="half" idx="10"/>
          </p:nvPr>
        </p:nvSpPr>
        <p:spPr/>
        <p:txBody>
          <a:bodyPr/>
          <a:lstStyle/>
          <a:p>
            <a:fld id="{5586B75A-687E-405C-8A0B-8D00578BA2C3}" type="datetimeFigureOut">
              <a:rPr lang="en-US" smtClean="0"/>
              <a:pPr/>
              <a:t>5/7/2019</a:t>
            </a:fld>
            <a:endParaRPr lang="en-US" dirty="0"/>
          </a:p>
        </p:txBody>
      </p:sp>
      <p:sp>
        <p:nvSpPr>
          <p:cNvPr id="6" name="Footer Placeholder 5">
            <a:extLst>
              <a:ext uri="{FF2B5EF4-FFF2-40B4-BE49-F238E27FC236}">
                <a16:creationId xmlns:a16="http://schemas.microsoft.com/office/drawing/2014/main" id="{0689DDE6-C00F-4224-8237-0E6E6BAFCA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1F45F1-17CF-443F-BE3C-D75DCD864C1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489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A630-F534-4694-90FE-585430671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CDBF7F-7E2E-47C7-95EA-65CD94215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07CC0-73E4-4CE4-A207-291F2FF83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5AECD8-4507-4D52-9F95-E11E5EE5BFFD}"/>
              </a:ext>
            </a:extLst>
          </p:cNvPr>
          <p:cNvSpPr>
            <a:spLocks noGrp="1"/>
          </p:cNvSpPr>
          <p:nvPr>
            <p:ph type="dt" sz="half" idx="10"/>
          </p:nvPr>
        </p:nvSpPr>
        <p:spPr/>
        <p:txBody>
          <a:bodyPr/>
          <a:lstStyle/>
          <a:p>
            <a:fld id="{5586B75A-687E-405C-8A0B-8D00578BA2C3}" type="datetimeFigureOut">
              <a:rPr lang="en-US" smtClean="0"/>
              <a:pPr/>
              <a:t>5/7/2019</a:t>
            </a:fld>
            <a:endParaRPr lang="en-US" dirty="0"/>
          </a:p>
        </p:txBody>
      </p:sp>
      <p:sp>
        <p:nvSpPr>
          <p:cNvPr id="6" name="Footer Placeholder 5">
            <a:extLst>
              <a:ext uri="{FF2B5EF4-FFF2-40B4-BE49-F238E27FC236}">
                <a16:creationId xmlns:a16="http://schemas.microsoft.com/office/drawing/2014/main" id="{29E88043-8F2D-4810-A37A-0FDF72C3FE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61CEB-B782-4EBC-8F08-AEE92B43A6A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068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09ECB-517F-4154-BF54-5F310E28D5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5FC6D1-5C55-49FC-8FB5-D0BBE21C83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C41D8-AF45-40CA-BDED-D37D1C7AC7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5/7/2019</a:t>
            </a:fld>
            <a:endParaRPr lang="en-US" dirty="0"/>
          </a:p>
        </p:txBody>
      </p:sp>
      <p:sp>
        <p:nvSpPr>
          <p:cNvPr id="5" name="Footer Placeholder 4">
            <a:extLst>
              <a:ext uri="{FF2B5EF4-FFF2-40B4-BE49-F238E27FC236}">
                <a16:creationId xmlns:a16="http://schemas.microsoft.com/office/drawing/2014/main" id="{E6CA22E0-98FA-4DE4-8768-BB5851094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3A67EF-2A35-4236-B416-DA7DD046DE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8396672"/>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github.com/priyasrivast/WebscrapingAirBnbAndHotel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E0B1-0B4C-4929-A585-2F5BE1F93A6F}"/>
              </a:ext>
            </a:extLst>
          </p:cNvPr>
          <p:cNvSpPr>
            <a:spLocks noGrp="1"/>
          </p:cNvSpPr>
          <p:nvPr>
            <p:ph type="ctrTitle"/>
          </p:nvPr>
        </p:nvSpPr>
        <p:spPr>
          <a:xfrm>
            <a:off x="1776424" y="4460798"/>
            <a:ext cx="8637073" cy="558063"/>
          </a:xfrm>
          <a:effectLst>
            <a:outerShdw blurRad="50800" dist="50800" dir="5400000" sx="2000" sy="2000" algn="ctr" rotWithShape="0">
              <a:schemeClr val="accent5">
                <a:lumMod val="50000"/>
                <a:alpha val="43000"/>
              </a:schemeClr>
            </a:outerShdw>
          </a:effectLst>
        </p:spPr>
        <p:txBody>
          <a:bodyPr>
            <a:normAutofit fontScale="90000"/>
          </a:bodyPr>
          <a:lstStyle/>
          <a:p>
            <a:pPr algn="ctr"/>
            <a:r>
              <a:rPr lang="en-US" sz="3600" cap="none" dirty="0">
                <a:solidFill>
                  <a:schemeClr val="accent1"/>
                </a:solidFill>
              </a:rPr>
              <a:t>Web Scraping </a:t>
            </a:r>
            <a:r>
              <a:rPr lang="en-US" sz="3600" cap="none" dirty="0" err="1">
                <a:solidFill>
                  <a:schemeClr val="accent1"/>
                </a:solidFill>
              </a:rPr>
              <a:t>AirBnb</a:t>
            </a:r>
            <a:r>
              <a:rPr lang="en-US" sz="3600" cap="none" dirty="0">
                <a:solidFill>
                  <a:schemeClr val="accent1"/>
                </a:solidFill>
              </a:rPr>
              <a:t> and hotels.com</a:t>
            </a:r>
            <a:br>
              <a:rPr lang="en-US" sz="3600" cap="none" dirty="0">
                <a:solidFill>
                  <a:schemeClr val="accent1"/>
                </a:solidFill>
              </a:rPr>
            </a:br>
            <a:r>
              <a:rPr lang="en-US" sz="3100" i="1" cap="none" dirty="0">
                <a:solidFill>
                  <a:schemeClr val="accent1"/>
                </a:solidFill>
              </a:rPr>
              <a:t>“Price Analysis and Comparison”</a:t>
            </a:r>
          </a:p>
        </p:txBody>
      </p:sp>
      <p:pic>
        <p:nvPicPr>
          <p:cNvPr id="7" name="Picture 6">
            <a:extLst>
              <a:ext uri="{FF2B5EF4-FFF2-40B4-BE49-F238E27FC236}">
                <a16:creationId xmlns:a16="http://schemas.microsoft.com/office/drawing/2014/main" id="{3979523B-9D0B-47FB-8FE2-73C10EDE4362}"/>
              </a:ext>
            </a:extLst>
          </p:cNvPr>
          <p:cNvPicPr>
            <a:picLocks noChangeAspect="1"/>
          </p:cNvPicPr>
          <p:nvPr/>
        </p:nvPicPr>
        <p:blipFill>
          <a:blip r:embed="rId2"/>
          <a:stretch>
            <a:fillRect/>
          </a:stretch>
        </p:blipFill>
        <p:spPr>
          <a:xfrm>
            <a:off x="2433734" y="963739"/>
            <a:ext cx="3549397" cy="2369223"/>
          </a:xfrm>
          <a:prstGeom prst="rect">
            <a:avLst/>
          </a:prstGeom>
        </p:spPr>
      </p:pic>
      <p:pic>
        <p:nvPicPr>
          <p:cNvPr id="5" name="Picture 4">
            <a:extLst>
              <a:ext uri="{FF2B5EF4-FFF2-40B4-BE49-F238E27FC236}">
                <a16:creationId xmlns:a16="http://schemas.microsoft.com/office/drawing/2014/main" id="{84E97E7D-AC29-4F5C-917A-4BB81D22E829}"/>
              </a:ext>
            </a:extLst>
          </p:cNvPr>
          <p:cNvPicPr>
            <a:picLocks noChangeAspect="1"/>
          </p:cNvPicPr>
          <p:nvPr/>
        </p:nvPicPr>
        <p:blipFill>
          <a:blip r:embed="rId3"/>
          <a:stretch>
            <a:fillRect/>
          </a:stretch>
        </p:blipFill>
        <p:spPr>
          <a:xfrm>
            <a:off x="6172121" y="963739"/>
            <a:ext cx="3599926" cy="2398828"/>
          </a:xfrm>
          <a:prstGeom prst="rect">
            <a:avLst/>
          </a:prstGeom>
        </p:spPr>
      </p:pic>
      <p:sp>
        <p:nvSpPr>
          <p:cNvPr id="9" name="TextBox 8">
            <a:extLst>
              <a:ext uri="{FF2B5EF4-FFF2-40B4-BE49-F238E27FC236}">
                <a16:creationId xmlns:a16="http://schemas.microsoft.com/office/drawing/2014/main" id="{F5E64E93-F7C3-4194-B336-C3856987D75F}"/>
              </a:ext>
            </a:extLst>
          </p:cNvPr>
          <p:cNvSpPr txBox="1"/>
          <p:nvPr/>
        </p:nvSpPr>
        <p:spPr>
          <a:xfrm>
            <a:off x="8744505" y="5018861"/>
            <a:ext cx="3160450" cy="923330"/>
          </a:xfrm>
          <a:prstGeom prst="rect">
            <a:avLst/>
          </a:prstGeom>
          <a:noFill/>
        </p:spPr>
        <p:txBody>
          <a:bodyPr wrap="square" rtlCol="0">
            <a:spAutoFit/>
          </a:bodyPr>
          <a:lstStyle/>
          <a:p>
            <a:r>
              <a:rPr lang="en-US" i="1" dirty="0">
                <a:solidFill>
                  <a:schemeClr val="tx1">
                    <a:lumMod val="65000"/>
                    <a:lumOff val="35000"/>
                  </a:schemeClr>
                </a:solidFill>
              </a:rPr>
              <a:t>Priya Srivastava</a:t>
            </a:r>
          </a:p>
          <a:p>
            <a:r>
              <a:rPr lang="en-US" i="1" dirty="0">
                <a:solidFill>
                  <a:schemeClr val="tx1">
                    <a:lumMod val="65000"/>
                    <a:lumOff val="35000"/>
                  </a:schemeClr>
                </a:solidFill>
              </a:rPr>
              <a:t>NYC Data Science Academy</a:t>
            </a:r>
          </a:p>
          <a:p>
            <a:r>
              <a:rPr lang="en-US" i="1" dirty="0">
                <a:solidFill>
                  <a:schemeClr val="tx1">
                    <a:lumMod val="65000"/>
                    <a:lumOff val="35000"/>
                  </a:schemeClr>
                </a:solidFill>
              </a:rPr>
              <a:t>May 7</a:t>
            </a:r>
            <a:r>
              <a:rPr lang="en-US" i="1" baseline="30000" dirty="0">
                <a:solidFill>
                  <a:schemeClr val="tx1">
                    <a:lumMod val="65000"/>
                    <a:lumOff val="35000"/>
                  </a:schemeClr>
                </a:solidFill>
              </a:rPr>
              <a:t>th</a:t>
            </a:r>
            <a:r>
              <a:rPr lang="en-US" i="1" dirty="0">
                <a:solidFill>
                  <a:schemeClr val="tx1">
                    <a:lumMod val="65000"/>
                    <a:lumOff val="35000"/>
                  </a:schemeClr>
                </a:solidFill>
              </a:rPr>
              <a:t>  , 2019</a:t>
            </a:r>
          </a:p>
        </p:txBody>
      </p:sp>
    </p:spTree>
    <p:extLst>
      <p:ext uri="{BB962C8B-B14F-4D97-AF65-F5344CB8AC3E}">
        <p14:creationId xmlns:p14="http://schemas.microsoft.com/office/powerpoint/2010/main" val="131134873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shade val="80000"/>
              </a:schemeClr>
            </a:gs>
          </a:gsLst>
          <a:lin ang="2700000" scaled="1"/>
          <a:tileRect/>
        </a:gra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3882242-FCF4-434A-8A66-BCEE4ECE1D8C}"/>
              </a:ext>
            </a:extLst>
          </p:cNvPr>
          <p:cNvSpPr/>
          <p:nvPr/>
        </p:nvSpPr>
        <p:spPr>
          <a:xfrm>
            <a:off x="8777293" y="716294"/>
            <a:ext cx="2967031" cy="1903081"/>
          </a:xfrm>
          <a:prstGeom prst="roundRect">
            <a:avLst/>
          </a:prstGeom>
          <a:solidFill>
            <a:schemeClr val="accent6">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1">
                    <a:lumMod val="85000"/>
                    <a:lumOff val="15000"/>
                  </a:schemeClr>
                </a:solidFill>
              </a:rPr>
              <a:t>Challenge:</a:t>
            </a:r>
          </a:p>
          <a:p>
            <a:endParaRPr lang="en-US" b="1" i="1" dirty="0"/>
          </a:p>
          <a:p>
            <a:r>
              <a:rPr lang="en-US" dirty="0"/>
              <a:t>Dynamic page rendering, hotel price </a:t>
            </a:r>
            <a:r>
              <a:rPr lang="en-US" dirty="0" err="1"/>
              <a:t>xpaths</a:t>
            </a:r>
            <a:r>
              <a:rPr lang="en-US" dirty="0"/>
              <a:t> change, hotel star </a:t>
            </a:r>
            <a:r>
              <a:rPr lang="en-US" dirty="0" err="1"/>
              <a:t>xpaths</a:t>
            </a:r>
            <a:r>
              <a:rPr lang="en-US" dirty="0"/>
              <a:t> change </a:t>
            </a:r>
          </a:p>
        </p:txBody>
      </p:sp>
      <p:pic>
        <p:nvPicPr>
          <p:cNvPr id="12" name="Content Placeholder 11">
            <a:extLst>
              <a:ext uri="{FF2B5EF4-FFF2-40B4-BE49-F238E27FC236}">
                <a16:creationId xmlns:a16="http://schemas.microsoft.com/office/drawing/2014/main" id="{851C55DB-2030-4B07-BBF7-5C0CC31B1BC5}"/>
              </a:ext>
            </a:extLst>
          </p:cNvPr>
          <p:cNvPicPr>
            <a:picLocks noGrp="1" noChangeAspect="1"/>
          </p:cNvPicPr>
          <p:nvPr>
            <p:ph idx="1"/>
          </p:nvPr>
        </p:nvPicPr>
        <p:blipFill>
          <a:blip r:embed="rId2"/>
          <a:stretch>
            <a:fillRect/>
          </a:stretch>
        </p:blipFill>
        <p:spPr>
          <a:xfrm>
            <a:off x="82399" y="46435"/>
            <a:ext cx="8604401" cy="3130123"/>
          </a:xfrm>
          <a:solidFill>
            <a:schemeClr val="accent6">
              <a:lumMod val="75000"/>
            </a:schemeClr>
          </a:solidFill>
          <a:ln>
            <a:gradFill>
              <a:gsLst>
                <a:gs pos="1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77800"/>
          </a:effectLst>
          <a:scene3d>
            <a:camera prst="orthographicFront"/>
            <a:lightRig rig="threePt" dir="t"/>
          </a:scene3d>
          <a:sp3d contourW="38100">
            <a:bevelT w="57150" h="88900"/>
          </a:sp3d>
        </p:spPr>
      </p:pic>
      <p:sp>
        <p:nvSpPr>
          <p:cNvPr id="10" name="Text Placeholder 9">
            <a:extLst>
              <a:ext uri="{FF2B5EF4-FFF2-40B4-BE49-F238E27FC236}">
                <a16:creationId xmlns:a16="http://schemas.microsoft.com/office/drawing/2014/main" id="{EA439D3D-8DEB-4527-B529-747D1768F9C3}"/>
              </a:ext>
            </a:extLst>
          </p:cNvPr>
          <p:cNvSpPr>
            <a:spLocks noGrp="1"/>
          </p:cNvSpPr>
          <p:nvPr>
            <p:ph type="body" sz="half" idx="2"/>
          </p:nvPr>
        </p:nvSpPr>
        <p:spPr/>
        <p:txBody>
          <a:bodyPr/>
          <a:lstStyle/>
          <a:p>
            <a:endParaRPr lang="en-US" dirty="0"/>
          </a:p>
        </p:txBody>
      </p:sp>
      <p:sp>
        <p:nvSpPr>
          <p:cNvPr id="11" name="Rectangle: Rounded Corners 10">
            <a:extLst>
              <a:ext uri="{FF2B5EF4-FFF2-40B4-BE49-F238E27FC236}">
                <a16:creationId xmlns:a16="http://schemas.microsoft.com/office/drawing/2014/main" id="{5144B0BA-AF73-418D-A10F-227AD3687F5B}"/>
              </a:ext>
            </a:extLst>
          </p:cNvPr>
          <p:cNvSpPr/>
          <p:nvPr/>
        </p:nvSpPr>
        <p:spPr>
          <a:xfrm>
            <a:off x="8777292" y="3510399"/>
            <a:ext cx="2967031" cy="207482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1">
                    <a:lumMod val="85000"/>
                    <a:lumOff val="15000"/>
                  </a:schemeClr>
                </a:solidFill>
              </a:rPr>
              <a:t>Solution:</a:t>
            </a:r>
          </a:p>
          <a:p>
            <a:endParaRPr lang="en-US" dirty="0"/>
          </a:p>
          <a:p>
            <a:pPr algn="just"/>
            <a:r>
              <a:rPr lang="en-US" dirty="0"/>
              <a:t>Grabbed different sets</a:t>
            </a:r>
          </a:p>
          <a:p>
            <a:pPr algn="just"/>
            <a:r>
              <a:rPr lang="en-US" dirty="0"/>
              <a:t>of </a:t>
            </a:r>
            <a:r>
              <a:rPr lang="en-US" dirty="0" err="1"/>
              <a:t>Xpath</a:t>
            </a:r>
            <a:r>
              <a:rPr lang="en-US" dirty="0"/>
              <a:t> based on different page layout</a:t>
            </a:r>
          </a:p>
        </p:txBody>
      </p:sp>
      <p:pic>
        <p:nvPicPr>
          <p:cNvPr id="16" name="Picture 15">
            <a:extLst>
              <a:ext uri="{FF2B5EF4-FFF2-40B4-BE49-F238E27FC236}">
                <a16:creationId xmlns:a16="http://schemas.microsoft.com/office/drawing/2014/main" id="{04C89659-1C33-4BCC-B19D-9CFF39BCC10C}"/>
              </a:ext>
            </a:extLst>
          </p:cNvPr>
          <p:cNvPicPr>
            <a:picLocks noChangeAspect="1"/>
          </p:cNvPicPr>
          <p:nvPr/>
        </p:nvPicPr>
        <p:blipFill>
          <a:blip r:embed="rId3"/>
          <a:stretch>
            <a:fillRect/>
          </a:stretch>
        </p:blipFill>
        <p:spPr>
          <a:xfrm>
            <a:off x="82399" y="3176558"/>
            <a:ext cx="8604401" cy="3635007"/>
          </a:xfrm>
          <a:prstGeom prst="rect">
            <a:avLst/>
          </a:prstGeom>
          <a:scene3d>
            <a:camera prst="orthographicFront"/>
            <a:lightRig rig="threePt" dir="t"/>
          </a:scene3d>
          <a:sp3d contourW="44450"/>
        </p:spPr>
      </p:pic>
    </p:spTree>
    <p:extLst>
      <p:ext uri="{BB962C8B-B14F-4D97-AF65-F5344CB8AC3E}">
        <p14:creationId xmlns:p14="http://schemas.microsoft.com/office/powerpoint/2010/main" val="218911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E2D25B-3689-4596-87BE-5B0E902BAC0E}"/>
              </a:ext>
            </a:extLst>
          </p:cNvPr>
          <p:cNvPicPr>
            <a:picLocks noChangeAspect="1"/>
          </p:cNvPicPr>
          <p:nvPr/>
        </p:nvPicPr>
        <p:blipFill>
          <a:blip r:embed="rId2"/>
          <a:stretch>
            <a:fillRect/>
          </a:stretch>
        </p:blipFill>
        <p:spPr>
          <a:xfrm>
            <a:off x="0" y="448846"/>
            <a:ext cx="12192000" cy="2640568"/>
          </a:xfrm>
          <a:prstGeom prst="rect">
            <a:avLst/>
          </a:prstGeom>
        </p:spPr>
      </p:pic>
      <p:pic>
        <p:nvPicPr>
          <p:cNvPr id="5" name="Picture 4">
            <a:extLst>
              <a:ext uri="{FF2B5EF4-FFF2-40B4-BE49-F238E27FC236}">
                <a16:creationId xmlns:a16="http://schemas.microsoft.com/office/drawing/2014/main" id="{7C4364E4-926C-4529-B9C0-AA383B5141FE}"/>
              </a:ext>
            </a:extLst>
          </p:cNvPr>
          <p:cNvPicPr>
            <a:picLocks noChangeAspect="1"/>
          </p:cNvPicPr>
          <p:nvPr/>
        </p:nvPicPr>
        <p:blipFill>
          <a:blip r:embed="rId3"/>
          <a:stretch>
            <a:fillRect/>
          </a:stretch>
        </p:blipFill>
        <p:spPr>
          <a:xfrm>
            <a:off x="-60121" y="3798331"/>
            <a:ext cx="12252121" cy="3059669"/>
          </a:xfrm>
          <a:prstGeom prst="rect">
            <a:avLst/>
          </a:prstGeom>
        </p:spPr>
      </p:pic>
      <p:sp>
        <p:nvSpPr>
          <p:cNvPr id="7" name="Rectangle: Rounded Corners 6">
            <a:extLst>
              <a:ext uri="{FF2B5EF4-FFF2-40B4-BE49-F238E27FC236}">
                <a16:creationId xmlns:a16="http://schemas.microsoft.com/office/drawing/2014/main" id="{E5A998B3-632C-42F4-9113-37B404CA1BF2}"/>
              </a:ext>
            </a:extLst>
          </p:cNvPr>
          <p:cNvSpPr/>
          <p:nvPr/>
        </p:nvSpPr>
        <p:spPr>
          <a:xfrm>
            <a:off x="4110360" y="79513"/>
            <a:ext cx="3648723" cy="369332"/>
          </a:xfrm>
          <a:prstGeom prst="roundRect">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1" dirty="0"/>
          </a:p>
          <a:p>
            <a:pPr algn="ctr"/>
            <a:r>
              <a:rPr lang="en-US" b="1" i="1" dirty="0"/>
              <a:t> Sample of Scraped Data</a:t>
            </a:r>
          </a:p>
          <a:p>
            <a:pPr algn="ctr"/>
            <a:endParaRPr lang="en-US" dirty="0"/>
          </a:p>
        </p:txBody>
      </p:sp>
      <p:sp>
        <p:nvSpPr>
          <p:cNvPr id="40" name="Rectangle: Rounded Corners 39">
            <a:extLst>
              <a:ext uri="{FF2B5EF4-FFF2-40B4-BE49-F238E27FC236}">
                <a16:creationId xmlns:a16="http://schemas.microsoft.com/office/drawing/2014/main" id="{24E4BCE1-9138-4523-AAD3-8F2A1E2621CE}"/>
              </a:ext>
            </a:extLst>
          </p:cNvPr>
          <p:cNvSpPr/>
          <p:nvPr/>
        </p:nvSpPr>
        <p:spPr>
          <a:xfrm>
            <a:off x="3595455" y="3399974"/>
            <a:ext cx="4909353" cy="368613"/>
          </a:xfrm>
          <a:prstGeom prst="roundRect">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1" dirty="0"/>
          </a:p>
          <a:p>
            <a:pPr algn="ctr"/>
            <a:r>
              <a:rPr lang="en-US" b="1" i="1" dirty="0"/>
              <a:t>Sample of Data after cleaning and manipulation</a:t>
            </a:r>
          </a:p>
          <a:p>
            <a:pPr algn="ctr"/>
            <a:endParaRPr lang="en-US" dirty="0"/>
          </a:p>
        </p:txBody>
      </p:sp>
      <p:sp>
        <p:nvSpPr>
          <p:cNvPr id="6" name="Rectangle: Rounded Corners 5">
            <a:extLst>
              <a:ext uri="{FF2B5EF4-FFF2-40B4-BE49-F238E27FC236}">
                <a16:creationId xmlns:a16="http://schemas.microsoft.com/office/drawing/2014/main" id="{6EA22A51-81BB-47B4-803C-79753CF7FB83}"/>
              </a:ext>
            </a:extLst>
          </p:cNvPr>
          <p:cNvSpPr/>
          <p:nvPr/>
        </p:nvSpPr>
        <p:spPr>
          <a:xfrm>
            <a:off x="142043" y="56287"/>
            <a:ext cx="1828800"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spTree>
    <p:extLst>
      <p:ext uri="{BB962C8B-B14F-4D97-AF65-F5344CB8AC3E}">
        <p14:creationId xmlns:p14="http://schemas.microsoft.com/office/powerpoint/2010/main" val="159066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5A998B3-632C-42F4-9113-37B404CA1BF2}"/>
              </a:ext>
            </a:extLst>
          </p:cNvPr>
          <p:cNvSpPr/>
          <p:nvPr/>
        </p:nvSpPr>
        <p:spPr>
          <a:xfrm>
            <a:off x="3518452" y="79513"/>
            <a:ext cx="4760844" cy="369332"/>
          </a:xfrm>
          <a:prstGeom prst="roundRect">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1" dirty="0"/>
          </a:p>
          <a:p>
            <a:pPr algn="ctr"/>
            <a:r>
              <a:rPr lang="en-US" b="1" i="1" dirty="0"/>
              <a:t>Hotels: Sample of Scraped Data</a:t>
            </a:r>
          </a:p>
          <a:p>
            <a:pPr algn="ctr"/>
            <a:endParaRPr lang="en-US" dirty="0"/>
          </a:p>
        </p:txBody>
      </p:sp>
      <p:sp>
        <p:nvSpPr>
          <p:cNvPr id="40" name="Rectangle: Rounded Corners 39">
            <a:extLst>
              <a:ext uri="{FF2B5EF4-FFF2-40B4-BE49-F238E27FC236}">
                <a16:creationId xmlns:a16="http://schemas.microsoft.com/office/drawing/2014/main" id="{24E4BCE1-9138-4523-AAD3-8F2A1E2621CE}"/>
              </a:ext>
            </a:extLst>
          </p:cNvPr>
          <p:cNvSpPr/>
          <p:nvPr/>
        </p:nvSpPr>
        <p:spPr>
          <a:xfrm>
            <a:off x="2870751" y="3519244"/>
            <a:ext cx="6443870" cy="368613"/>
          </a:xfrm>
          <a:prstGeom prst="roundRect">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i="1" dirty="0"/>
          </a:p>
          <a:p>
            <a:pPr algn="ctr"/>
            <a:r>
              <a:rPr lang="en-US" b="1" i="1" dirty="0"/>
              <a:t>Hotels: Sample of Data after cleaning and manipulation</a:t>
            </a:r>
          </a:p>
          <a:p>
            <a:pPr algn="ctr"/>
            <a:endParaRPr lang="en-US" dirty="0"/>
          </a:p>
        </p:txBody>
      </p:sp>
      <p:pic>
        <p:nvPicPr>
          <p:cNvPr id="2" name="Picture 1">
            <a:extLst>
              <a:ext uri="{FF2B5EF4-FFF2-40B4-BE49-F238E27FC236}">
                <a16:creationId xmlns:a16="http://schemas.microsoft.com/office/drawing/2014/main" id="{F2C536D8-0773-43EE-8C12-0A5A32BA58FB}"/>
              </a:ext>
            </a:extLst>
          </p:cNvPr>
          <p:cNvPicPr>
            <a:picLocks noChangeAspect="1"/>
          </p:cNvPicPr>
          <p:nvPr/>
        </p:nvPicPr>
        <p:blipFill>
          <a:blip r:embed="rId2"/>
          <a:stretch>
            <a:fillRect/>
          </a:stretch>
        </p:blipFill>
        <p:spPr>
          <a:xfrm>
            <a:off x="109330" y="576506"/>
            <a:ext cx="12082670" cy="2852494"/>
          </a:xfrm>
          <a:prstGeom prst="rect">
            <a:avLst/>
          </a:prstGeom>
        </p:spPr>
      </p:pic>
      <p:pic>
        <p:nvPicPr>
          <p:cNvPr id="4" name="Picture 3">
            <a:extLst>
              <a:ext uri="{FF2B5EF4-FFF2-40B4-BE49-F238E27FC236}">
                <a16:creationId xmlns:a16="http://schemas.microsoft.com/office/drawing/2014/main" id="{505E9BD5-908E-4AFE-A01F-44F7CA1DF301}"/>
              </a:ext>
            </a:extLst>
          </p:cNvPr>
          <p:cNvPicPr>
            <a:picLocks noChangeAspect="1"/>
          </p:cNvPicPr>
          <p:nvPr/>
        </p:nvPicPr>
        <p:blipFill>
          <a:blip r:embed="rId3"/>
          <a:stretch>
            <a:fillRect/>
          </a:stretch>
        </p:blipFill>
        <p:spPr>
          <a:xfrm>
            <a:off x="0" y="4016236"/>
            <a:ext cx="12192000" cy="2852493"/>
          </a:xfrm>
          <a:prstGeom prst="rect">
            <a:avLst/>
          </a:prstGeom>
        </p:spPr>
      </p:pic>
      <p:sp>
        <p:nvSpPr>
          <p:cNvPr id="6" name="Rectangle: Rounded Corners 5">
            <a:extLst>
              <a:ext uri="{FF2B5EF4-FFF2-40B4-BE49-F238E27FC236}">
                <a16:creationId xmlns:a16="http://schemas.microsoft.com/office/drawing/2014/main" id="{BC352330-D93C-48C7-8ADF-A832D0793A23}"/>
              </a:ext>
            </a:extLst>
          </p:cNvPr>
          <p:cNvSpPr/>
          <p:nvPr/>
        </p:nvSpPr>
        <p:spPr>
          <a:xfrm>
            <a:off x="221942" y="49271"/>
            <a:ext cx="1580225"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Hotels</a:t>
            </a:r>
          </a:p>
        </p:txBody>
      </p:sp>
    </p:spTree>
    <p:extLst>
      <p:ext uri="{BB962C8B-B14F-4D97-AF65-F5344CB8AC3E}">
        <p14:creationId xmlns:p14="http://schemas.microsoft.com/office/powerpoint/2010/main" val="342322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50000">
              <a:srgbClr val="E4E3E3"/>
            </a:gs>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4EF7-124E-4F5E-BD3E-A9F69BEAEC6B}"/>
              </a:ext>
            </a:extLst>
          </p:cNvPr>
          <p:cNvSpPr>
            <a:spLocks noGrp="1"/>
          </p:cNvSpPr>
          <p:nvPr>
            <p:ph type="title"/>
          </p:nvPr>
        </p:nvSpPr>
        <p:spPr/>
        <p:txBody>
          <a:bodyPr>
            <a:normAutofit/>
          </a:bodyPr>
          <a:lstStyle/>
          <a:p>
            <a:r>
              <a:rPr lang="en-US" b="1" i="1" dirty="0">
                <a:solidFill>
                  <a:schemeClr val="accent5">
                    <a:lumMod val="75000"/>
                  </a:schemeClr>
                </a:solidFill>
              </a:rPr>
              <a:t>Data Analysis</a:t>
            </a:r>
          </a:p>
        </p:txBody>
      </p:sp>
      <p:graphicFrame>
        <p:nvGraphicFramePr>
          <p:cNvPr id="5" name="Content Placeholder 2">
            <a:extLst>
              <a:ext uri="{FF2B5EF4-FFF2-40B4-BE49-F238E27FC236}">
                <a16:creationId xmlns:a16="http://schemas.microsoft.com/office/drawing/2014/main" id="{70727B2A-6900-48F1-A450-A14FBB7C7C88}"/>
              </a:ext>
            </a:extLst>
          </p:cNvPr>
          <p:cNvGraphicFramePr>
            <a:graphicFrameLocks noGrp="1"/>
          </p:cNvGraphicFramePr>
          <p:nvPr>
            <p:ph idx="1"/>
            <p:extLst>
              <p:ext uri="{D42A27DB-BD31-4B8C-83A1-F6EECF244321}">
                <p14:modId xmlns:p14="http://schemas.microsoft.com/office/powerpoint/2010/main" val="4133908988"/>
              </p:ext>
            </p:extLst>
          </p:nvPr>
        </p:nvGraphicFramePr>
        <p:xfrm>
          <a:off x="1535113" y="2336353"/>
          <a:ext cx="9520237" cy="3129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10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4EF7-124E-4F5E-BD3E-A9F69BEAEC6B}"/>
              </a:ext>
            </a:extLst>
          </p:cNvPr>
          <p:cNvSpPr>
            <a:spLocks noGrp="1"/>
          </p:cNvSpPr>
          <p:nvPr>
            <p:ph type="title"/>
          </p:nvPr>
        </p:nvSpPr>
        <p:spPr/>
        <p:txBody>
          <a:bodyPr>
            <a:normAutofit/>
          </a:bodyPr>
          <a:lstStyle/>
          <a:p>
            <a:r>
              <a:rPr lang="en-US" b="1" i="1" dirty="0" err="1">
                <a:solidFill>
                  <a:schemeClr val="accent5">
                    <a:lumMod val="75000"/>
                  </a:schemeClr>
                </a:solidFill>
              </a:rPr>
              <a:t>Scipy</a:t>
            </a:r>
            <a:r>
              <a:rPr lang="en-US" b="1" i="1" dirty="0">
                <a:solidFill>
                  <a:schemeClr val="accent5">
                    <a:lumMod val="75000"/>
                  </a:schemeClr>
                </a:solidFill>
              </a:rPr>
              <a:t> Two sample t-test on </a:t>
            </a:r>
            <a:r>
              <a:rPr lang="en-US" b="1" i="1" dirty="0" err="1">
                <a:solidFill>
                  <a:schemeClr val="accent5">
                    <a:lumMod val="75000"/>
                  </a:schemeClr>
                </a:solidFill>
              </a:rPr>
              <a:t>airBnb</a:t>
            </a:r>
            <a:r>
              <a:rPr lang="en-US" b="1" i="1" dirty="0">
                <a:solidFill>
                  <a:schemeClr val="accent5">
                    <a:lumMod val="75000"/>
                  </a:schemeClr>
                </a:solidFill>
              </a:rPr>
              <a:t> price and Hotels price</a:t>
            </a:r>
          </a:p>
        </p:txBody>
      </p:sp>
      <p:graphicFrame>
        <p:nvGraphicFramePr>
          <p:cNvPr id="5" name="Content Placeholder 2">
            <a:extLst>
              <a:ext uri="{FF2B5EF4-FFF2-40B4-BE49-F238E27FC236}">
                <a16:creationId xmlns:a16="http://schemas.microsoft.com/office/drawing/2014/main" id="{70727B2A-6900-48F1-A450-A14FBB7C7C88}"/>
              </a:ext>
            </a:extLst>
          </p:cNvPr>
          <p:cNvGraphicFramePr>
            <a:graphicFrameLocks noGrp="1"/>
          </p:cNvGraphicFramePr>
          <p:nvPr>
            <p:ph idx="1"/>
            <p:extLst>
              <p:ext uri="{D42A27DB-BD31-4B8C-83A1-F6EECF244321}">
                <p14:modId xmlns:p14="http://schemas.microsoft.com/office/powerpoint/2010/main" val="2637028461"/>
              </p:ext>
            </p:extLst>
          </p:nvPr>
        </p:nvGraphicFramePr>
        <p:xfrm>
          <a:off x="1535113" y="3638939"/>
          <a:ext cx="10371965" cy="1826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D20E6D2-40E4-4564-A4A8-000F1E36A470}"/>
              </a:ext>
            </a:extLst>
          </p:cNvPr>
          <p:cNvSpPr txBox="1"/>
          <p:nvPr/>
        </p:nvSpPr>
        <p:spPr>
          <a:xfrm>
            <a:off x="1838739" y="2136298"/>
            <a:ext cx="5705061" cy="400110"/>
          </a:xfrm>
          <a:prstGeom prst="rect">
            <a:avLst/>
          </a:prstGeom>
          <a:noFill/>
        </p:spPr>
        <p:txBody>
          <a:bodyPr wrap="square" rtlCol="0">
            <a:spAutoFit/>
          </a:bodyPr>
          <a:lstStyle/>
          <a:p>
            <a:r>
              <a:rPr lang="en-US" sz="2000" dirty="0" err="1"/>
              <a:t>stats.ttest_ind</a:t>
            </a:r>
            <a:r>
              <a:rPr lang="en-US" sz="2000" dirty="0"/>
              <a:t>(</a:t>
            </a:r>
            <a:r>
              <a:rPr lang="en-US" sz="2000" dirty="0" err="1"/>
              <a:t>airdf.price</a:t>
            </a:r>
            <a:r>
              <a:rPr lang="en-US" sz="2000" dirty="0"/>
              <a:t>, </a:t>
            </a:r>
            <a:r>
              <a:rPr lang="en-US" sz="2000" dirty="0" err="1"/>
              <a:t>hoteldf.price</a:t>
            </a:r>
            <a:r>
              <a:rPr lang="en-US" sz="2000" dirty="0"/>
              <a:t>)</a:t>
            </a:r>
          </a:p>
        </p:txBody>
      </p:sp>
      <p:sp>
        <p:nvSpPr>
          <p:cNvPr id="6" name="TextBox 5">
            <a:extLst>
              <a:ext uri="{FF2B5EF4-FFF2-40B4-BE49-F238E27FC236}">
                <a16:creationId xmlns:a16="http://schemas.microsoft.com/office/drawing/2014/main" id="{B96946FD-557C-4117-9686-33EB11E50CCA}"/>
              </a:ext>
            </a:extLst>
          </p:cNvPr>
          <p:cNvSpPr txBox="1"/>
          <p:nvPr/>
        </p:nvSpPr>
        <p:spPr>
          <a:xfrm>
            <a:off x="2454966" y="2849730"/>
            <a:ext cx="4780722" cy="369332"/>
          </a:xfrm>
          <a:prstGeom prst="rect">
            <a:avLst/>
          </a:prstGeom>
          <a:noFill/>
          <a:ln>
            <a:noFill/>
          </a:ln>
        </p:spPr>
        <p:txBody>
          <a:bodyPr wrap="square" rtlCol="0">
            <a:spAutoFit/>
          </a:bodyPr>
          <a:lstStyle/>
          <a:p>
            <a:endParaRPr lang="en-US" dirty="0"/>
          </a:p>
        </p:txBody>
      </p:sp>
      <p:sp>
        <p:nvSpPr>
          <p:cNvPr id="7" name="Rectangle 1">
            <a:extLst>
              <a:ext uri="{FF2B5EF4-FFF2-40B4-BE49-F238E27FC236}">
                <a16:creationId xmlns:a16="http://schemas.microsoft.com/office/drawing/2014/main" id="{A5F28D15-3FF8-422E-8D5D-A39C89ADCF58}"/>
              </a:ext>
            </a:extLst>
          </p:cNvPr>
          <p:cNvSpPr>
            <a:spLocks noChangeArrowheads="1"/>
          </p:cNvSpPr>
          <p:nvPr/>
        </p:nvSpPr>
        <p:spPr bwMode="auto">
          <a:xfrm>
            <a:off x="1798137" y="2617112"/>
            <a:ext cx="9520158" cy="67710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0" rIns="0" bIns="182880" numCol="1" anchor="ctr" anchorCtr="0" compatLnSpc="1">
            <a:prstTxWarp prst="textNoShape">
              <a:avLst/>
            </a:prstTxWarp>
            <a:spAutoFit/>
            <a:scene3d>
              <a:camera prst="orthographicFront"/>
              <a:lightRig rig="threePt" dir="t"/>
            </a:scene3d>
            <a:sp3d prstMaterial="matte"/>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0000"/>
                </a:solidFill>
                <a:effectLst/>
                <a:latin typeface="Courier New" panose="02070309020205020404" pitchFamily="49" charset="0"/>
              </a:rPr>
              <a:t>Ttest_indResult</a:t>
            </a:r>
            <a:r>
              <a:rPr kumimoji="0" lang="en-US" altLang="en-US" sz="1600" b="1" i="0" u="none" strike="noStrike" cap="none" normalizeH="0" baseline="0" dirty="0">
                <a:ln>
                  <a:noFill/>
                </a:ln>
                <a:solidFill>
                  <a:srgbClr val="000000"/>
                </a:solidFill>
                <a:effectLst/>
                <a:latin typeface="Courier New" panose="02070309020205020404" pitchFamily="49" charset="0"/>
              </a:rPr>
              <a:t>(statistic=-6.462759938122756, </a:t>
            </a:r>
            <a:r>
              <a:rPr kumimoji="0" lang="en-US" altLang="en-US" sz="1600" b="1" i="0" u="none" strike="noStrike" cap="none" normalizeH="0" baseline="0" dirty="0" err="1">
                <a:ln>
                  <a:noFill/>
                </a:ln>
                <a:solidFill>
                  <a:srgbClr val="000000"/>
                </a:solidFill>
                <a:effectLst/>
                <a:latin typeface="Courier New" panose="02070309020205020404" pitchFamily="49" charset="0"/>
              </a:rPr>
              <a:t>pvalue</a:t>
            </a:r>
            <a:r>
              <a:rPr kumimoji="0" lang="en-US" altLang="en-US" sz="1600" b="1" i="0" u="none" strike="noStrike" cap="none" normalizeH="0" baseline="0" dirty="0">
                <a:ln>
                  <a:noFill/>
                </a:ln>
                <a:solidFill>
                  <a:srgbClr val="000000"/>
                </a:solidFill>
                <a:effectLst/>
                <a:latin typeface="Courier New" panose="02070309020205020404" pitchFamily="49" charset="0"/>
              </a:rPr>
              <a:t>=</a:t>
            </a:r>
            <a:r>
              <a:rPr kumimoji="0" lang="en-US" altLang="en-US" sz="1600" b="1" i="0" u="none" strike="noStrike" cap="none" normalizeH="0" baseline="0" dirty="0">
                <a:ln>
                  <a:noFill/>
                </a:ln>
                <a:solidFill>
                  <a:srgbClr val="000000"/>
                </a:solidFill>
                <a:latin typeface="Courier New" panose="02070309020205020404" pitchFamily="49" charset="0"/>
              </a:rPr>
              <a:t>1.482752809922366e-10</a:t>
            </a:r>
            <a:r>
              <a:rPr kumimoji="0" lang="en-US" altLang="en-US" sz="1600" b="1" i="0" u="none" strike="noStrike" cap="none" normalizeH="0" baseline="0" dirty="0">
                <a:ln>
                  <a:noFill/>
                </a:ln>
                <a:solidFill>
                  <a:srgbClr val="000000"/>
                </a:solidFill>
                <a:effectLst/>
                <a:latin typeface="Courier New" panose="02070309020205020404" pitchFamily="49" charset="0"/>
              </a:rPr>
              <a:t>)</a:t>
            </a:r>
            <a:r>
              <a:rPr kumimoji="0" lang="en-US" altLang="en-US" sz="1600" b="1" i="0" u="none" strike="noStrike" cap="none" normalizeH="0" baseline="0" dirty="0">
                <a:ln>
                  <a:noFill/>
                </a:ln>
                <a:solidFill>
                  <a:schemeClr val="tx1"/>
                </a:solidFill>
                <a:effectLst/>
              </a:rPr>
              <a:t> </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737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1C9DE8D-C65A-4BC1-BB61-2EEDBD533C15}"/>
              </a:ext>
            </a:extLst>
          </p:cNvPr>
          <p:cNvSpPr/>
          <p:nvPr/>
        </p:nvSpPr>
        <p:spPr>
          <a:xfrm>
            <a:off x="1579494" y="35281"/>
            <a:ext cx="2832652"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sp>
        <p:nvSpPr>
          <p:cNvPr id="3" name="Rectangle: Rounded Corners 2">
            <a:extLst>
              <a:ext uri="{FF2B5EF4-FFF2-40B4-BE49-F238E27FC236}">
                <a16:creationId xmlns:a16="http://schemas.microsoft.com/office/drawing/2014/main" id="{5F48CA75-AD1E-47DA-8294-1EB588036791}"/>
              </a:ext>
            </a:extLst>
          </p:cNvPr>
          <p:cNvSpPr/>
          <p:nvPr/>
        </p:nvSpPr>
        <p:spPr>
          <a:xfrm>
            <a:off x="7921487" y="45221"/>
            <a:ext cx="3048000"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Hotel</a:t>
            </a:r>
          </a:p>
        </p:txBody>
      </p:sp>
      <p:pic>
        <p:nvPicPr>
          <p:cNvPr id="13" name="Picture 12">
            <a:extLst>
              <a:ext uri="{FF2B5EF4-FFF2-40B4-BE49-F238E27FC236}">
                <a16:creationId xmlns:a16="http://schemas.microsoft.com/office/drawing/2014/main" id="{1326E71A-B31B-450D-9383-65D44D2B4012}"/>
              </a:ext>
            </a:extLst>
          </p:cNvPr>
          <p:cNvPicPr>
            <a:picLocks noChangeAspect="1"/>
          </p:cNvPicPr>
          <p:nvPr/>
        </p:nvPicPr>
        <p:blipFill>
          <a:blip r:embed="rId2"/>
          <a:stretch>
            <a:fillRect/>
          </a:stretch>
        </p:blipFill>
        <p:spPr>
          <a:xfrm>
            <a:off x="-15737" y="468130"/>
            <a:ext cx="6038850" cy="2892287"/>
          </a:xfrm>
          <a:prstGeom prst="rect">
            <a:avLst/>
          </a:prstGeom>
          <a:scene3d>
            <a:camera prst="orthographicFront"/>
            <a:lightRig rig="threePt" dir="t"/>
          </a:scene3d>
          <a:sp3d contourW="12700">
            <a:bevelT w="127000" h="127000"/>
            <a:bevelB w="0" h="12700"/>
          </a:sp3d>
        </p:spPr>
      </p:pic>
      <p:pic>
        <p:nvPicPr>
          <p:cNvPr id="15" name="Picture 14">
            <a:extLst>
              <a:ext uri="{FF2B5EF4-FFF2-40B4-BE49-F238E27FC236}">
                <a16:creationId xmlns:a16="http://schemas.microsoft.com/office/drawing/2014/main" id="{71A1AA0D-BDD0-4559-9284-AB6CB7D61BB3}"/>
              </a:ext>
            </a:extLst>
          </p:cNvPr>
          <p:cNvPicPr>
            <a:picLocks noChangeAspect="1"/>
          </p:cNvPicPr>
          <p:nvPr/>
        </p:nvPicPr>
        <p:blipFill>
          <a:blip r:embed="rId3"/>
          <a:stretch>
            <a:fillRect/>
          </a:stretch>
        </p:blipFill>
        <p:spPr>
          <a:xfrm>
            <a:off x="-31472" y="3429000"/>
            <a:ext cx="6054585" cy="3429000"/>
          </a:xfrm>
          <a:prstGeom prst="rect">
            <a:avLst/>
          </a:prstGeom>
          <a:scene3d>
            <a:camera prst="orthographicFront"/>
            <a:lightRig rig="threePt" dir="t"/>
          </a:scene3d>
          <a:sp3d contourW="12700">
            <a:bevelT w="127000" h="127000"/>
          </a:sp3d>
        </p:spPr>
      </p:pic>
      <p:pic>
        <p:nvPicPr>
          <p:cNvPr id="17" name="Picture 16">
            <a:extLst>
              <a:ext uri="{FF2B5EF4-FFF2-40B4-BE49-F238E27FC236}">
                <a16:creationId xmlns:a16="http://schemas.microsoft.com/office/drawing/2014/main" id="{2D766482-B709-40AF-884E-148F8C697912}"/>
              </a:ext>
            </a:extLst>
          </p:cNvPr>
          <p:cNvPicPr>
            <a:picLocks noChangeAspect="1"/>
          </p:cNvPicPr>
          <p:nvPr/>
        </p:nvPicPr>
        <p:blipFill>
          <a:blip r:embed="rId4"/>
          <a:stretch>
            <a:fillRect/>
          </a:stretch>
        </p:blipFill>
        <p:spPr>
          <a:xfrm>
            <a:off x="6023114" y="468130"/>
            <a:ext cx="6241772" cy="2892287"/>
          </a:xfrm>
          <a:prstGeom prst="rect">
            <a:avLst/>
          </a:prstGeom>
          <a:scene3d>
            <a:camera prst="orthographicFront"/>
            <a:lightRig rig="threePt" dir="t"/>
          </a:scene3d>
          <a:sp3d contourW="12700">
            <a:bevelT w="127000" h="127000"/>
          </a:sp3d>
        </p:spPr>
      </p:pic>
      <p:pic>
        <p:nvPicPr>
          <p:cNvPr id="19" name="Picture 18">
            <a:extLst>
              <a:ext uri="{FF2B5EF4-FFF2-40B4-BE49-F238E27FC236}">
                <a16:creationId xmlns:a16="http://schemas.microsoft.com/office/drawing/2014/main" id="{1BA1AC19-11DD-452E-A5A6-46B734003C05}"/>
              </a:ext>
            </a:extLst>
          </p:cNvPr>
          <p:cNvPicPr>
            <a:picLocks noChangeAspect="1"/>
          </p:cNvPicPr>
          <p:nvPr/>
        </p:nvPicPr>
        <p:blipFill>
          <a:blip r:embed="rId5"/>
          <a:stretch>
            <a:fillRect/>
          </a:stretch>
        </p:blipFill>
        <p:spPr>
          <a:xfrm>
            <a:off x="6023113" y="3450861"/>
            <a:ext cx="6241773" cy="3407140"/>
          </a:xfrm>
          <a:prstGeom prst="rect">
            <a:avLst/>
          </a:prstGeom>
          <a:scene3d>
            <a:camera prst="orthographicFront"/>
            <a:lightRig rig="threePt" dir="t"/>
          </a:scene3d>
          <a:sp3d contourW="12700">
            <a:bevelT w="127000" h="127000"/>
          </a:sp3d>
        </p:spPr>
      </p:pic>
    </p:spTree>
    <p:extLst>
      <p:ext uri="{BB962C8B-B14F-4D97-AF65-F5344CB8AC3E}">
        <p14:creationId xmlns:p14="http://schemas.microsoft.com/office/powerpoint/2010/main" val="93583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1C9DE8D-C65A-4BC1-BB61-2EEDBD533C15}"/>
              </a:ext>
            </a:extLst>
          </p:cNvPr>
          <p:cNvSpPr/>
          <p:nvPr/>
        </p:nvSpPr>
        <p:spPr>
          <a:xfrm>
            <a:off x="1579494" y="35281"/>
            <a:ext cx="2832652"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sp>
        <p:nvSpPr>
          <p:cNvPr id="3" name="Rectangle: Rounded Corners 2">
            <a:extLst>
              <a:ext uri="{FF2B5EF4-FFF2-40B4-BE49-F238E27FC236}">
                <a16:creationId xmlns:a16="http://schemas.microsoft.com/office/drawing/2014/main" id="{5F48CA75-AD1E-47DA-8294-1EB588036791}"/>
              </a:ext>
            </a:extLst>
          </p:cNvPr>
          <p:cNvSpPr/>
          <p:nvPr/>
        </p:nvSpPr>
        <p:spPr>
          <a:xfrm>
            <a:off x="7921487" y="45221"/>
            <a:ext cx="3048000"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Hotel</a:t>
            </a:r>
          </a:p>
        </p:txBody>
      </p:sp>
      <p:pic>
        <p:nvPicPr>
          <p:cNvPr id="17" name="Picture 16">
            <a:extLst>
              <a:ext uri="{FF2B5EF4-FFF2-40B4-BE49-F238E27FC236}">
                <a16:creationId xmlns:a16="http://schemas.microsoft.com/office/drawing/2014/main" id="{2D766482-B709-40AF-884E-148F8C697912}"/>
              </a:ext>
            </a:extLst>
          </p:cNvPr>
          <p:cNvPicPr>
            <a:picLocks noChangeAspect="1"/>
          </p:cNvPicPr>
          <p:nvPr/>
        </p:nvPicPr>
        <p:blipFill>
          <a:blip r:embed="rId2"/>
          <a:stretch>
            <a:fillRect/>
          </a:stretch>
        </p:blipFill>
        <p:spPr>
          <a:xfrm>
            <a:off x="6521041" y="468130"/>
            <a:ext cx="5670957" cy="2892287"/>
          </a:xfrm>
          <a:prstGeom prst="rect">
            <a:avLst/>
          </a:prstGeom>
          <a:scene3d>
            <a:camera prst="orthographicFront"/>
            <a:lightRig rig="threePt" dir="t"/>
          </a:scene3d>
          <a:sp3d contourW="12700">
            <a:bevelT w="127000" h="127000"/>
          </a:sp3d>
        </p:spPr>
      </p:pic>
      <p:pic>
        <p:nvPicPr>
          <p:cNvPr id="19" name="Picture 18">
            <a:extLst>
              <a:ext uri="{FF2B5EF4-FFF2-40B4-BE49-F238E27FC236}">
                <a16:creationId xmlns:a16="http://schemas.microsoft.com/office/drawing/2014/main" id="{1BA1AC19-11DD-452E-A5A6-46B734003C05}"/>
              </a:ext>
            </a:extLst>
          </p:cNvPr>
          <p:cNvPicPr>
            <a:picLocks noChangeAspect="1"/>
          </p:cNvPicPr>
          <p:nvPr/>
        </p:nvPicPr>
        <p:blipFill>
          <a:blip r:embed="rId3"/>
          <a:stretch>
            <a:fillRect/>
          </a:stretch>
        </p:blipFill>
        <p:spPr>
          <a:xfrm>
            <a:off x="6521041" y="3450861"/>
            <a:ext cx="5670957" cy="3407140"/>
          </a:xfrm>
          <a:prstGeom prst="rect">
            <a:avLst/>
          </a:prstGeom>
          <a:scene3d>
            <a:camera prst="orthographicFront"/>
            <a:lightRig rig="threePt" dir="t"/>
          </a:scene3d>
          <a:sp3d contourW="12700">
            <a:bevelT w="127000" h="127000"/>
          </a:sp3d>
        </p:spPr>
      </p:pic>
      <p:pic>
        <p:nvPicPr>
          <p:cNvPr id="7" name="Picture 6">
            <a:extLst>
              <a:ext uri="{FF2B5EF4-FFF2-40B4-BE49-F238E27FC236}">
                <a16:creationId xmlns:a16="http://schemas.microsoft.com/office/drawing/2014/main" id="{0DCBAAFF-CC18-4AE5-9683-DD978F920788}"/>
              </a:ext>
            </a:extLst>
          </p:cNvPr>
          <p:cNvPicPr>
            <a:picLocks noChangeAspect="1"/>
          </p:cNvPicPr>
          <p:nvPr/>
        </p:nvPicPr>
        <p:blipFill>
          <a:blip r:embed="rId4"/>
          <a:stretch>
            <a:fillRect/>
          </a:stretch>
        </p:blipFill>
        <p:spPr>
          <a:xfrm>
            <a:off x="1" y="468130"/>
            <a:ext cx="6380922" cy="2892287"/>
          </a:xfrm>
          <a:prstGeom prst="rect">
            <a:avLst/>
          </a:prstGeom>
          <a:noFill/>
          <a:ln>
            <a:solidFill>
              <a:schemeClr val="tx1"/>
            </a:solidFill>
          </a:ln>
          <a:scene3d>
            <a:camera prst="orthographicFront"/>
            <a:lightRig rig="threePt" dir="t"/>
          </a:scene3d>
          <a:sp3d contourW="6350">
            <a:bevelT w="260350" h="342900"/>
          </a:sp3d>
        </p:spPr>
      </p:pic>
      <p:pic>
        <p:nvPicPr>
          <p:cNvPr id="9" name="Picture 8">
            <a:extLst>
              <a:ext uri="{FF2B5EF4-FFF2-40B4-BE49-F238E27FC236}">
                <a16:creationId xmlns:a16="http://schemas.microsoft.com/office/drawing/2014/main" id="{46AD7925-1A22-4822-B469-904739B1C3DD}"/>
              </a:ext>
            </a:extLst>
          </p:cNvPr>
          <p:cNvPicPr>
            <a:picLocks noChangeAspect="1"/>
          </p:cNvPicPr>
          <p:nvPr/>
        </p:nvPicPr>
        <p:blipFill>
          <a:blip r:embed="rId5"/>
          <a:stretch>
            <a:fillRect/>
          </a:stretch>
        </p:blipFill>
        <p:spPr>
          <a:xfrm>
            <a:off x="0" y="3497583"/>
            <a:ext cx="6380921" cy="3269973"/>
          </a:xfrm>
          <a:prstGeom prst="rect">
            <a:avLst/>
          </a:prstGeom>
          <a:ln>
            <a:solidFill>
              <a:schemeClr val="tx1"/>
            </a:solidFill>
          </a:ln>
          <a:effectLst>
            <a:outerShdw dist="25400" algn="ctr" rotWithShape="0">
              <a:srgbClr val="000000">
                <a:alpha val="0"/>
              </a:srgbClr>
            </a:outerShdw>
          </a:effectLst>
          <a:scene3d>
            <a:camera prst="orthographicFront"/>
            <a:lightRig rig="threePt" dir="t"/>
          </a:scene3d>
          <a:sp3d contourW="12700">
            <a:bevelT w="254000" h="254000"/>
          </a:sp3d>
        </p:spPr>
      </p:pic>
    </p:spTree>
    <p:extLst>
      <p:ext uri="{BB962C8B-B14F-4D97-AF65-F5344CB8AC3E}">
        <p14:creationId xmlns:p14="http://schemas.microsoft.com/office/powerpoint/2010/main" val="3230216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FED5BB-A3AD-4ECF-8D84-2BC6D9A2966D}"/>
              </a:ext>
            </a:extLst>
          </p:cNvPr>
          <p:cNvPicPr>
            <a:picLocks noChangeAspect="1"/>
          </p:cNvPicPr>
          <p:nvPr/>
        </p:nvPicPr>
        <p:blipFill>
          <a:blip r:embed="rId2"/>
          <a:stretch>
            <a:fillRect/>
          </a:stretch>
        </p:blipFill>
        <p:spPr>
          <a:xfrm>
            <a:off x="0" y="477078"/>
            <a:ext cx="12192000" cy="4964934"/>
          </a:xfrm>
          <a:prstGeom prst="rect">
            <a:avLst/>
          </a:prstGeom>
          <a:scene3d>
            <a:camera prst="orthographicFront"/>
            <a:lightRig rig="threePt" dir="t"/>
          </a:scene3d>
          <a:sp3d contourW="12700">
            <a:bevelT w="127000" h="127000"/>
          </a:sp3d>
        </p:spPr>
      </p:pic>
      <p:sp>
        <p:nvSpPr>
          <p:cNvPr id="11" name="Rectangle: Rounded Corners 10">
            <a:extLst>
              <a:ext uri="{FF2B5EF4-FFF2-40B4-BE49-F238E27FC236}">
                <a16:creationId xmlns:a16="http://schemas.microsoft.com/office/drawing/2014/main" id="{6B2655FE-CDF4-4A35-AB9A-F6A815EFD350}"/>
              </a:ext>
            </a:extLst>
          </p:cNvPr>
          <p:cNvSpPr/>
          <p:nvPr/>
        </p:nvSpPr>
        <p:spPr>
          <a:xfrm>
            <a:off x="87563" y="99391"/>
            <a:ext cx="2832652"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sp>
        <p:nvSpPr>
          <p:cNvPr id="2" name="TextBox 1">
            <a:extLst>
              <a:ext uri="{FF2B5EF4-FFF2-40B4-BE49-F238E27FC236}">
                <a16:creationId xmlns:a16="http://schemas.microsoft.com/office/drawing/2014/main" id="{6C625653-DF89-4723-BC13-237A51150958}"/>
              </a:ext>
            </a:extLst>
          </p:cNvPr>
          <p:cNvSpPr txBox="1"/>
          <p:nvPr/>
        </p:nvSpPr>
        <p:spPr>
          <a:xfrm>
            <a:off x="266329" y="5496533"/>
            <a:ext cx="11176987" cy="1200329"/>
          </a:xfrm>
          <a:prstGeom prst="rect">
            <a:avLst/>
          </a:prstGeom>
          <a:noFill/>
        </p:spPr>
        <p:txBody>
          <a:bodyPr wrap="square" rtlCol="0">
            <a:spAutoFit/>
          </a:bodyPr>
          <a:lstStyle/>
          <a:p>
            <a:r>
              <a:rPr lang="en-US" i="1" dirty="0"/>
              <a:t>Popularity is defined by most highly rated and highly booked/reviewed places</a:t>
            </a:r>
          </a:p>
          <a:p>
            <a:r>
              <a:rPr lang="en-US" dirty="0"/>
              <a:t>“Private room in loft” is the most popular rental type as is priced on an average of $225/night.</a:t>
            </a:r>
          </a:p>
          <a:p>
            <a:r>
              <a:rPr lang="en-US" dirty="0"/>
              <a:t>“Entire Serviced apartment” and “Entire guest suite” are next two popular ones and are moderately priced around $120 -$130 on an average. “Room in hotel” is the least desired one and is highly priced</a:t>
            </a:r>
          </a:p>
        </p:txBody>
      </p:sp>
    </p:spTree>
    <p:extLst>
      <p:ext uri="{BB962C8B-B14F-4D97-AF65-F5344CB8AC3E}">
        <p14:creationId xmlns:p14="http://schemas.microsoft.com/office/powerpoint/2010/main" val="2667148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FED5BB-A3AD-4ECF-8D84-2BC6D9A2966D}"/>
              </a:ext>
            </a:extLst>
          </p:cNvPr>
          <p:cNvPicPr>
            <a:picLocks noChangeAspect="1"/>
          </p:cNvPicPr>
          <p:nvPr/>
        </p:nvPicPr>
        <p:blipFill>
          <a:blip r:embed="rId2"/>
          <a:stretch>
            <a:fillRect/>
          </a:stretch>
        </p:blipFill>
        <p:spPr>
          <a:xfrm>
            <a:off x="0" y="556592"/>
            <a:ext cx="12198073" cy="4814398"/>
          </a:xfrm>
          <a:prstGeom prst="rect">
            <a:avLst/>
          </a:prstGeom>
          <a:scene3d>
            <a:camera prst="orthographicFront"/>
            <a:lightRig rig="threePt" dir="t"/>
          </a:scene3d>
          <a:sp3d contourW="12700">
            <a:bevelT w="127000" h="127000"/>
          </a:sp3d>
        </p:spPr>
      </p:pic>
      <p:sp>
        <p:nvSpPr>
          <p:cNvPr id="11" name="Rectangle: Rounded Corners 10">
            <a:extLst>
              <a:ext uri="{FF2B5EF4-FFF2-40B4-BE49-F238E27FC236}">
                <a16:creationId xmlns:a16="http://schemas.microsoft.com/office/drawing/2014/main" id="{6B2655FE-CDF4-4A35-AB9A-F6A815EFD350}"/>
              </a:ext>
            </a:extLst>
          </p:cNvPr>
          <p:cNvSpPr/>
          <p:nvPr/>
        </p:nvSpPr>
        <p:spPr>
          <a:xfrm>
            <a:off x="0" y="0"/>
            <a:ext cx="2832652"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sp>
        <p:nvSpPr>
          <p:cNvPr id="2" name="TextBox 1">
            <a:extLst>
              <a:ext uri="{FF2B5EF4-FFF2-40B4-BE49-F238E27FC236}">
                <a16:creationId xmlns:a16="http://schemas.microsoft.com/office/drawing/2014/main" id="{8611C0EE-43E1-46CB-AE9E-8B378C0145DE}"/>
              </a:ext>
            </a:extLst>
          </p:cNvPr>
          <p:cNvSpPr txBox="1"/>
          <p:nvPr/>
        </p:nvSpPr>
        <p:spPr>
          <a:xfrm>
            <a:off x="62145" y="5814874"/>
            <a:ext cx="11700768" cy="923330"/>
          </a:xfrm>
          <a:prstGeom prst="rect">
            <a:avLst/>
          </a:prstGeom>
          <a:noFill/>
        </p:spPr>
        <p:txBody>
          <a:bodyPr wrap="square" rtlCol="0">
            <a:spAutoFit/>
          </a:bodyPr>
          <a:lstStyle/>
          <a:p>
            <a:r>
              <a:rPr lang="en-US" dirty="0"/>
              <a:t>However, in Orlando, “Room in hotel” has higher stakes than Manhattan.</a:t>
            </a:r>
          </a:p>
          <a:p>
            <a:r>
              <a:rPr lang="en-US" dirty="0"/>
              <a:t>The most popular accommodations are “Private Room in guest suite” and “Private room in cottage” which are moderately priced only $70 per night on an average.</a:t>
            </a:r>
          </a:p>
        </p:txBody>
      </p:sp>
    </p:spTree>
    <p:extLst>
      <p:ext uri="{BB962C8B-B14F-4D97-AF65-F5344CB8AC3E}">
        <p14:creationId xmlns:p14="http://schemas.microsoft.com/office/powerpoint/2010/main" val="75017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FED5BB-A3AD-4ECF-8D84-2BC6D9A2966D}"/>
              </a:ext>
            </a:extLst>
          </p:cNvPr>
          <p:cNvPicPr>
            <a:picLocks noChangeAspect="1"/>
          </p:cNvPicPr>
          <p:nvPr/>
        </p:nvPicPr>
        <p:blipFill>
          <a:blip r:embed="rId2"/>
          <a:stretch>
            <a:fillRect/>
          </a:stretch>
        </p:blipFill>
        <p:spPr>
          <a:xfrm>
            <a:off x="-1" y="755373"/>
            <a:ext cx="12198073" cy="4535717"/>
          </a:xfrm>
          <a:prstGeom prst="rect">
            <a:avLst/>
          </a:prstGeom>
          <a:scene3d>
            <a:camera prst="orthographicFront"/>
            <a:lightRig rig="threePt" dir="t"/>
          </a:scene3d>
          <a:sp3d contourW="12700">
            <a:bevelT w="127000" h="127000"/>
          </a:sp3d>
        </p:spPr>
      </p:pic>
      <p:sp>
        <p:nvSpPr>
          <p:cNvPr id="11" name="Rectangle: Rounded Corners 10">
            <a:extLst>
              <a:ext uri="{FF2B5EF4-FFF2-40B4-BE49-F238E27FC236}">
                <a16:creationId xmlns:a16="http://schemas.microsoft.com/office/drawing/2014/main" id="{6B2655FE-CDF4-4A35-AB9A-F6A815EFD350}"/>
              </a:ext>
            </a:extLst>
          </p:cNvPr>
          <p:cNvSpPr/>
          <p:nvPr/>
        </p:nvSpPr>
        <p:spPr>
          <a:xfrm>
            <a:off x="0" y="204246"/>
            <a:ext cx="2832652"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Hotels</a:t>
            </a:r>
          </a:p>
        </p:txBody>
      </p:sp>
      <p:sp>
        <p:nvSpPr>
          <p:cNvPr id="2" name="TextBox 1">
            <a:extLst>
              <a:ext uri="{FF2B5EF4-FFF2-40B4-BE49-F238E27FC236}">
                <a16:creationId xmlns:a16="http://schemas.microsoft.com/office/drawing/2014/main" id="{B1D15719-D1A8-497D-9606-B0FB76AA60DB}"/>
              </a:ext>
            </a:extLst>
          </p:cNvPr>
          <p:cNvSpPr txBox="1"/>
          <p:nvPr/>
        </p:nvSpPr>
        <p:spPr>
          <a:xfrm>
            <a:off x="195308" y="5502462"/>
            <a:ext cx="11407806" cy="1200329"/>
          </a:xfrm>
          <a:prstGeom prst="rect">
            <a:avLst/>
          </a:prstGeom>
          <a:noFill/>
        </p:spPr>
        <p:txBody>
          <a:bodyPr wrap="square" rtlCol="0">
            <a:spAutoFit/>
          </a:bodyPr>
          <a:lstStyle/>
          <a:p>
            <a:r>
              <a:rPr lang="en-US" dirty="0"/>
              <a:t>As expected 5 star hotels are less popular because of sky high price, and 1 star hotel hotels are cheap but provide bad experience/service, hence less popular. These 1 star hotels would cost you around $70. Most popular ones are 2.5 star hotels and are priced at $140 on an average. “If you spend $140 at Airbnb you can rent entire service apartment in Manhattan”</a:t>
            </a:r>
          </a:p>
        </p:txBody>
      </p:sp>
    </p:spTree>
    <p:extLst>
      <p:ext uri="{BB962C8B-B14F-4D97-AF65-F5344CB8AC3E}">
        <p14:creationId xmlns:p14="http://schemas.microsoft.com/office/powerpoint/2010/main" val="386934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99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4EF7-124E-4F5E-BD3E-A9F69BEAEC6B}"/>
              </a:ext>
            </a:extLst>
          </p:cNvPr>
          <p:cNvSpPr>
            <a:spLocks noGrp="1"/>
          </p:cNvSpPr>
          <p:nvPr>
            <p:ph type="title"/>
          </p:nvPr>
        </p:nvSpPr>
        <p:spPr/>
        <p:txBody>
          <a:bodyPr>
            <a:normAutofit/>
          </a:bodyPr>
          <a:lstStyle/>
          <a:p>
            <a:r>
              <a:rPr lang="en-US" b="1" i="1" dirty="0">
                <a:solidFill>
                  <a:schemeClr val="accent5">
                    <a:lumMod val="75000"/>
                  </a:schemeClr>
                </a:solidFill>
              </a:rPr>
              <a:t>Overview</a:t>
            </a:r>
          </a:p>
        </p:txBody>
      </p:sp>
      <p:graphicFrame>
        <p:nvGraphicFramePr>
          <p:cNvPr id="5" name="Content Placeholder 2">
            <a:extLst>
              <a:ext uri="{FF2B5EF4-FFF2-40B4-BE49-F238E27FC236}">
                <a16:creationId xmlns:a16="http://schemas.microsoft.com/office/drawing/2014/main" id="{70727B2A-6900-48F1-A450-A14FBB7C7C88}"/>
              </a:ext>
            </a:extLst>
          </p:cNvPr>
          <p:cNvGraphicFramePr>
            <a:graphicFrameLocks noGrp="1"/>
          </p:cNvGraphicFramePr>
          <p:nvPr>
            <p:ph idx="1"/>
            <p:extLst>
              <p:ext uri="{D42A27DB-BD31-4B8C-83A1-F6EECF244321}">
                <p14:modId xmlns:p14="http://schemas.microsoft.com/office/powerpoint/2010/main" val="2913785674"/>
              </p:ext>
            </p:extLst>
          </p:nvPr>
        </p:nvGraphicFramePr>
        <p:xfrm>
          <a:off x="1535113" y="2336353"/>
          <a:ext cx="9520237" cy="3129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1" name="Group 30">
            <a:extLst>
              <a:ext uri="{FF2B5EF4-FFF2-40B4-BE49-F238E27FC236}">
                <a16:creationId xmlns:a16="http://schemas.microsoft.com/office/drawing/2014/main" id="{4B27D514-7C06-48EF-B7DA-F01E0CDB7231}"/>
              </a:ext>
            </a:extLst>
          </p:cNvPr>
          <p:cNvGrpSpPr/>
          <p:nvPr/>
        </p:nvGrpSpPr>
        <p:grpSpPr>
          <a:xfrm>
            <a:off x="1535112" y="5465762"/>
            <a:ext cx="9520237" cy="455715"/>
            <a:chOff x="0" y="2102499"/>
            <a:chExt cx="9520237" cy="455715"/>
          </a:xfrm>
        </p:grpSpPr>
        <p:sp>
          <p:nvSpPr>
            <p:cNvPr id="32" name="Rectangle: Rounded Corners 31">
              <a:extLst>
                <a:ext uri="{FF2B5EF4-FFF2-40B4-BE49-F238E27FC236}">
                  <a16:creationId xmlns:a16="http://schemas.microsoft.com/office/drawing/2014/main" id="{2494F8DF-1FD2-414C-A45F-EFB2464F7041}"/>
                </a:ext>
              </a:extLst>
            </p:cNvPr>
            <p:cNvSpPr/>
            <p:nvPr/>
          </p:nvSpPr>
          <p:spPr>
            <a:xfrm>
              <a:off x="0" y="2102499"/>
              <a:ext cx="9520237" cy="455715"/>
            </a:xfrm>
            <a:prstGeom prst="round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2700000" scaled="1"/>
              <a:tileRect/>
            </a:gradFill>
          </p:spPr>
          <p:style>
            <a:lnRef idx="0">
              <a:schemeClr val="lt1">
                <a:hueOff val="0"/>
                <a:satOff val="0"/>
                <a:lumOff val="0"/>
                <a:alphaOff val="0"/>
              </a:schemeClr>
            </a:lnRef>
            <a:fillRef idx="3">
              <a:scrgbClr r="0" g="0" b="0"/>
            </a:fillRef>
            <a:effectRef idx="2">
              <a:schemeClr val="accent5">
                <a:hueOff val="-5406834"/>
                <a:satOff val="-13935"/>
                <a:lumOff val="-9412"/>
                <a:alphaOff val="0"/>
              </a:schemeClr>
            </a:effectRef>
            <a:fontRef idx="minor">
              <a:schemeClr val="lt1"/>
            </a:fontRef>
          </p:style>
        </p:sp>
        <p:sp>
          <p:nvSpPr>
            <p:cNvPr id="33" name="Rectangle: Rounded Corners 4">
              <a:extLst>
                <a:ext uri="{FF2B5EF4-FFF2-40B4-BE49-F238E27FC236}">
                  <a16:creationId xmlns:a16="http://schemas.microsoft.com/office/drawing/2014/main" id="{107E24A3-8BA2-44D4-82E8-8C5DAA251696}"/>
                </a:ext>
              </a:extLst>
            </p:cNvPr>
            <p:cNvSpPr txBox="1"/>
            <p:nvPr/>
          </p:nvSpPr>
          <p:spPr>
            <a:xfrm>
              <a:off x="22246" y="2124745"/>
              <a:ext cx="9475745" cy="4112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r>
                <a:rPr lang="en-US" sz="2000" dirty="0"/>
                <a:t>Questions</a:t>
              </a:r>
            </a:p>
          </p:txBody>
        </p:sp>
      </p:grpSp>
    </p:spTree>
    <p:extLst>
      <p:ext uri="{BB962C8B-B14F-4D97-AF65-F5344CB8AC3E}">
        <p14:creationId xmlns:p14="http://schemas.microsoft.com/office/powerpoint/2010/main" val="61883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par>
                                <p:cTn id="15" presetID="3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1000" fill="hold"/>
                                        <p:tgtEl>
                                          <p:spTgt spid="31"/>
                                        </p:tgtEl>
                                        <p:attrNameLst>
                                          <p:attrName>ppt_w</p:attrName>
                                        </p:attrNameLst>
                                      </p:cBhvr>
                                      <p:tavLst>
                                        <p:tav tm="0">
                                          <p:val>
                                            <p:fltVal val="0"/>
                                          </p:val>
                                        </p:tav>
                                        <p:tav tm="100000">
                                          <p:val>
                                            <p:strVal val="#ppt_w"/>
                                          </p:val>
                                        </p:tav>
                                      </p:tavLst>
                                    </p:anim>
                                    <p:anim calcmode="lin" valueType="num">
                                      <p:cBhvr>
                                        <p:cTn id="18" dur="1000" fill="hold"/>
                                        <p:tgtEl>
                                          <p:spTgt spid="31"/>
                                        </p:tgtEl>
                                        <p:attrNameLst>
                                          <p:attrName>ppt_h</p:attrName>
                                        </p:attrNameLst>
                                      </p:cBhvr>
                                      <p:tavLst>
                                        <p:tav tm="0">
                                          <p:val>
                                            <p:fltVal val="0"/>
                                          </p:val>
                                        </p:tav>
                                        <p:tav tm="100000">
                                          <p:val>
                                            <p:strVal val="#ppt_h"/>
                                          </p:val>
                                        </p:tav>
                                      </p:tavLst>
                                    </p:anim>
                                    <p:anim calcmode="lin" valueType="num">
                                      <p:cBhvr>
                                        <p:cTn id="19" dur="1000" fill="hold"/>
                                        <p:tgtEl>
                                          <p:spTgt spid="31"/>
                                        </p:tgtEl>
                                        <p:attrNameLst>
                                          <p:attrName>style.rotation</p:attrName>
                                        </p:attrNameLst>
                                      </p:cBhvr>
                                      <p:tavLst>
                                        <p:tav tm="0">
                                          <p:val>
                                            <p:fltVal val="90"/>
                                          </p:val>
                                        </p:tav>
                                        <p:tav tm="100000">
                                          <p:val>
                                            <p:fltVal val="0"/>
                                          </p:val>
                                        </p:tav>
                                      </p:tavLst>
                                    </p:anim>
                                    <p:animEffect transition="in" filter="fade">
                                      <p:cBhvr>
                                        <p:cTn id="2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FED5BB-A3AD-4ECF-8D84-2BC6D9A2966D}"/>
              </a:ext>
            </a:extLst>
          </p:cNvPr>
          <p:cNvPicPr>
            <a:picLocks noChangeAspect="1"/>
          </p:cNvPicPr>
          <p:nvPr/>
        </p:nvPicPr>
        <p:blipFill>
          <a:blip r:embed="rId2"/>
          <a:stretch>
            <a:fillRect/>
          </a:stretch>
        </p:blipFill>
        <p:spPr>
          <a:xfrm>
            <a:off x="0" y="636105"/>
            <a:ext cx="12198073" cy="4734886"/>
          </a:xfrm>
          <a:prstGeom prst="rect">
            <a:avLst/>
          </a:prstGeom>
          <a:scene3d>
            <a:camera prst="orthographicFront"/>
            <a:lightRig rig="threePt" dir="t"/>
          </a:scene3d>
          <a:sp3d contourW="12700">
            <a:bevelT w="127000" h="127000"/>
          </a:sp3d>
        </p:spPr>
      </p:pic>
      <p:sp>
        <p:nvSpPr>
          <p:cNvPr id="11" name="Rectangle: Rounded Corners 10">
            <a:extLst>
              <a:ext uri="{FF2B5EF4-FFF2-40B4-BE49-F238E27FC236}">
                <a16:creationId xmlns:a16="http://schemas.microsoft.com/office/drawing/2014/main" id="{6B2655FE-CDF4-4A35-AB9A-F6A815EFD350}"/>
              </a:ext>
            </a:extLst>
          </p:cNvPr>
          <p:cNvSpPr/>
          <p:nvPr/>
        </p:nvSpPr>
        <p:spPr>
          <a:xfrm>
            <a:off x="0" y="114794"/>
            <a:ext cx="2832652"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Hotels</a:t>
            </a:r>
          </a:p>
        </p:txBody>
      </p:sp>
      <p:sp>
        <p:nvSpPr>
          <p:cNvPr id="2" name="TextBox 1">
            <a:extLst>
              <a:ext uri="{FF2B5EF4-FFF2-40B4-BE49-F238E27FC236}">
                <a16:creationId xmlns:a16="http://schemas.microsoft.com/office/drawing/2014/main" id="{EB86A8C5-6B41-4825-ADB9-5A39812C1681}"/>
              </a:ext>
            </a:extLst>
          </p:cNvPr>
          <p:cNvSpPr txBox="1"/>
          <p:nvPr/>
        </p:nvSpPr>
        <p:spPr>
          <a:xfrm>
            <a:off x="133165" y="5514615"/>
            <a:ext cx="11514338" cy="1200329"/>
          </a:xfrm>
          <a:prstGeom prst="rect">
            <a:avLst/>
          </a:prstGeom>
          <a:noFill/>
        </p:spPr>
        <p:txBody>
          <a:bodyPr wrap="square" rtlCol="0">
            <a:spAutoFit/>
          </a:bodyPr>
          <a:lstStyle/>
          <a:p>
            <a:r>
              <a:rPr lang="en-US" dirty="0"/>
              <a:t>Amazing fact: A lot more population in Orlando prefers to book 5 star hotel, well they are priced only on an average of $240 only, plus it’s a family vacation destination that could be one factor. The most popular hotel type is 3.5 star hotels which costs $125 on an average. Whereas in Airbnb, you can go for most popular choices just for $70 in Orlando</a:t>
            </a:r>
          </a:p>
          <a:p>
            <a:endParaRPr lang="en-US" dirty="0"/>
          </a:p>
        </p:txBody>
      </p:sp>
    </p:spTree>
    <p:extLst>
      <p:ext uri="{BB962C8B-B14F-4D97-AF65-F5344CB8AC3E}">
        <p14:creationId xmlns:p14="http://schemas.microsoft.com/office/powerpoint/2010/main" val="655352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D36820-ED05-44C0-8399-067D9C69B199}"/>
              </a:ext>
            </a:extLst>
          </p:cNvPr>
          <p:cNvPicPr>
            <a:picLocks noChangeAspect="1"/>
          </p:cNvPicPr>
          <p:nvPr/>
        </p:nvPicPr>
        <p:blipFill>
          <a:blip r:embed="rId2"/>
          <a:stretch>
            <a:fillRect/>
          </a:stretch>
        </p:blipFill>
        <p:spPr>
          <a:xfrm>
            <a:off x="643467" y="979714"/>
            <a:ext cx="10905066" cy="4930188"/>
          </a:xfrm>
          <a:prstGeom prst="rect">
            <a:avLst/>
          </a:prstGeom>
        </p:spPr>
      </p:pic>
      <p:sp>
        <p:nvSpPr>
          <p:cNvPr id="7" name="Rectangle: Rounded Corners 6">
            <a:extLst>
              <a:ext uri="{FF2B5EF4-FFF2-40B4-BE49-F238E27FC236}">
                <a16:creationId xmlns:a16="http://schemas.microsoft.com/office/drawing/2014/main" id="{9F8BC2FF-4074-421D-823A-5B6AD7B30A9C}"/>
              </a:ext>
            </a:extLst>
          </p:cNvPr>
          <p:cNvSpPr/>
          <p:nvPr/>
        </p:nvSpPr>
        <p:spPr>
          <a:xfrm>
            <a:off x="397565" y="244002"/>
            <a:ext cx="1520687"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sp>
        <p:nvSpPr>
          <p:cNvPr id="2" name="TextBox 1">
            <a:extLst>
              <a:ext uri="{FF2B5EF4-FFF2-40B4-BE49-F238E27FC236}">
                <a16:creationId xmlns:a16="http://schemas.microsoft.com/office/drawing/2014/main" id="{06AD2AE5-63C7-4740-99B7-42358EB1CDC7}"/>
              </a:ext>
            </a:extLst>
          </p:cNvPr>
          <p:cNvSpPr txBox="1"/>
          <p:nvPr/>
        </p:nvSpPr>
        <p:spPr>
          <a:xfrm>
            <a:off x="843380" y="5797119"/>
            <a:ext cx="9401452" cy="830997"/>
          </a:xfrm>
          <a:prstGeom prst="rect">
            <a:avLst/>
          </a:prstGeom>
          <a:noFill/>
        </p:spPr>
        <p:txBody>
          <a:bodyPr wrap="square" rtlCol="0">
            <a:spAutoFit/>
          </a:bodyPr>
          <a:lstStyle/>
          <a:p>
            <a:r>
              <a:rPr lang="en-US" sz="1600" dirty="0"/>
              <a:t>Airbnb rentals can accommodate </a:t>
            </a:r>
            <a:r>
              <a:rPr lang="en-US" sz="1600" dirty="0" err="1"/>
              <a:t>upto</a:t>
            </a:r>
            <a:r>
              <a:rPr lang="en-US" sz="1600" dirty="0"/>
              <a:t> 7-8 guests on an average, Where as 1 Room from hotels.com can serve 2–3 guests usually. </a:t>
            </a:r>
          </a:p>
          <a:p>
            <a:r>
              <a:rPr lang="en-US" sz="1600" dirty="0"/>
              <a:t>For travelling in large groups, Airbnb can be preferable choice in Manhattan</a:t>
            </a:r>
          </a:p>
        </p:txBody>
      </p:sp>
    </p:spTree>
    <p:extLst>
      <p:ext uri="{BB962C8B-B14F-4D97-AF65-F5344CB8AC3E}">
        <p14:creationId xmlns:p14="http://schemas.microsoft.com/office/powerpoint/2010/main" val="3321969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D36820-ED05-44C0-8399-067D9C69B199}"/>
              </a:ext>
            </a:extLst>
          </p:cNvPr>
          <p:cNvPicPr>
            <a:picLocks noChangeAspect="1"/>
          </p:cNvPicPr>
          <p:nvPr/>
        </p:nvPicPr>
        <p:blipFill>
          <a:blip r:embed="rId2"/>
          <a:stretch>
            <a:fillRect/>
          </a:stretch>
        </p:blipFill>
        <p:spPr>
          <a:xfrm>
            <a:off x="686664" y="979714"/>
            <a:ext cx="10818672" cy="4930188"/>
          </a:xfrm>
          <a:prstGeom prst="rect">
            <a:avLst/>
          </a:prstGeom>
        </p:spPr>
      </p:pic>
      <p:sp>
        <p:nvSpPr>
          <p:cNvPr id="6" name="Rectangle: Rounded Corners 5">
            <a:extLst>
              <a:ext uri="{FF2B5EF4-FFF2-40B4-BE49-F238E27FC236}">
                <a16:creationId xmlns:a16="http://schemas.microsoft.com/office/drawing/2014/main" id="{3BB5BD57-33A5-4F7B-A432-41199CC8B14D}"/>
              </a:ext>
            </a:extLst>
          </p:cNvPr>
          <p:cNvSpPr/>
          <p:nvPr/>
        </p:nvSpPr>
        <p:spPr>
          <a:xfrm>
            <a:off x="397565" y="244002"/>
            <a:ext cx="1520687"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sp>
        <p:nvSpPr>
          <p:cNvPr id="5" name="TextBox 4">
            <a:extLst>
              <a:ext uri="{FF2B5EF4-FFF2-40B4-BE49-F238E27FC236}">
                <a16:creationId xmlns:a16="http://schemas.microsoft.com/office/drawing/2014/main" id="{0A7AFBE4-7C8F-47B1-B554-163C1B822A7C}"/>
              </a:ext>
            </a:extLst>
          </p:cNvPr>
          <p:cNvSpPr txBox="1"/>
          <p:nvPr/>
        </p:nvSpPr>
        <p:spPr>
          <a:xfrm>
            <a:off x="790113" y="5909902"/>
            <a:ext cx="10466771" cy="830997"/>
          </a:xfrm>
          <a:prstGeom prst="rect">
            <a:avLst/>
          </a:prstGeom>
          <a:noFill/>
        </p:spPr>
        <p:txBody>
          <a:bodyPr wrap="square" rtlCol="0">
            <a:spAutoFit/>
          </a:bodyPr>
          <a:lstStyle/>
          <a:p>
            <a:r>
              <a:rPr lang="en-US" sz="1600" dirty="0"/>
              <a:t>Airbnb rentals can accommodate </a:t>
            </a:r>
            <a:r>
              <a:rPr lang="en-US" sz="1600" dirty="0" err="1"/>
              <a:t>upto</a:t>
            </a:r>
            <a:r>
              <a:rPr lang="en-US" sz="1600" dirty="0"/>
              <a:t> 7-8 guests on an average, Where as 1 Room from hotels.com can serve 2–3 guests usually. </a:t>
            </a:r>
          </a:p>
          <a:p>
            <a:r>
              <a:rPr lang="en-US" sz="1600" dirty="0"/>
              <a:t>For travelling in large groups, Airbnb can be preferable choice in Orlando.</a:t>
            </a:r>
          </a:p>
        </p:txBody>
      </p:sp>
    </p:spTree>
    <p:extLst>
      <p:ext uri="{BB962C8B-B14F-4D97-AF65-F5344CB8AC3E}">
        <p14:creationId xmlns:p14="http://schemas.microsoft.com/office/powerpoint/2010/main" val="849590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96F653-61F4-4AB8-8227-C95E9B5511CF}"/>
              </a:ext>
            </a:extLst>
          </p:cNvPr>
          <p:cNvPicPr>
            <a:picLocks noChangeAspect="1"/>
          </p:cNvPicPr>
          <p:nvPr/>
        </p:nvPicPr>
        <p:blipFill>
          <a:blip r:embed="rId2"/>
          <a:stretch>
            <a:fillRect/>
          </a:stretch>
        </p:blipFill>
        <p:spPr>
          <a:xfrm>
            <a:off x="1225909" y="434856"/>
            <a:ext cx="10807081" cy="5391941"/>
          </a:xfrm>
          <a:prstGeom prst="rect">
            <a:avLst/>
          </a:prstGeom>
        </p:spPr>
      </p:pic>
      <p:sp>
        <p:nvSpPr>
          <p:cNvPr id="6" name="TextBox 5">
            <a:extLst>
              <a:ext uri="{FF2B5EF4-FFF2-40B4-BE49-F238E27FC236}">
                <a16:creationId xmlns:a16="http://schemas.microsoft.com/office/drawing/2014/main" id="{F4018F26-17C2-4F52-B070-019290CF58FD}"/>
              </a:ext>
            </a:extLst>
          </p:cNvPr>
          <p:cNvSpPr txBox="1"/>
          <p:nvPr/>
        </p:nvSpPr>
        <p:spPr>
          <a:xfrm>
            <a:off x="2937062" y="6025580"/>
            <a:ext cx="7384774" cy="369332"/>
          </a:xfrm>
          <a:prstGeom prst="rect">
            <a:avLst/>
          </a:prstGeom>
          <a:noFill/>
        </p:spPr>
        <p:txBody>
          <a:bodyPr wrap="square" rtlCol="0">
            <a:spAutoFit/>
          </a:bodyPr>
          <a:lstStyle/>
          <a:p>
            <a:r>
              <a:rPr lang="en-US" i="1" dirty="0"/>
              <a:t>Price and popularity doesn’t seem to have a positive linear relationship</a:t>
            </a:r>
          </a:p>
        </p:txBody>
      </p:sp>
      <p:sp>
        <p:nvSpPr>
          <p:cNvPr id="12" name="Rectangle: Rounded Corners 11">
            <a:extLst>
              <a:ext uri="{FF2B5EF4-FFF2-40B4-BE49-F238E27FC236}">
                <a16:creationId xmlns:a16="http://schemas.microsoft.com/office/drawing/2014/main" id="{CCF88717-07CF-417F-B010-FBDB39A2BFA1}"/>
              </a:ext>
            </a:extLst>
          </p:cNvPr>
          <p:cNvSpPr/>
          <p:nvPr/>
        </p:nvSpPr>
        <p:spPr>
          <a:xfrm>
            <a:off x="397565" y="244002"/>
            <a:ext cx="1520687"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spTree>
    <p:extLst>
      <p:ext uri="{BB962C8B-B14F-4D97-AF65-F5344CB8AC3E}">
        <p14:creationId xmlns:p14="http://schemas.microsoft.com/office/powerpoint/2010/main" val="3282817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F48CA75-AD1E-47DA-8294-1EB588036791}"/>
              </a:ext>
            </a:extLst>
          </p:cNvPr>
          <p:cNvSpPr/>
          <p:nvPr/>
        </p:nvSpPr>
        <p:spPr>
          <a:xfrm>
            <a:off x="203707" y="104119"/>
            <a:ext cx="1674790" cy="442534"/>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Hotels</a:t>
            </a:r>
          </a:p>
        </p:txBody>
      </p:sp>
      <p:pic>
        <p:nvPicPr>
          <p:cNvPr id="19" name="Picture 18">
            <a:extLst>
              <a:ext uri="{FF2B5EF4-FFF2-40B4-BE49-F238E27FC236}">
                <a16:creationId xmlns:a16="http://schemas.microsoft.com/office/drawing/2014/main" id="{1BA1AC19-11DD-452E-A5A6-46B734003C05}"/>
              </a:ext>
            </a:extLst>
          </p:cNvPr>
          <p:cNvPicPr>
            <a:picLocks noChangeAspect="1"/>
          </p:cNvPicPr>
          <p:nvPr/>
        </p:nvPicPr>
        <p:blipFill>
          <a:blip r:embed="rId2"/>
          <a:stretch>
            <a:fillRect/>
          </a:stretch>
        </p:blipFill>
        <p:spPr>
          <a:xfrm>
            <a:off x="360319" y="670745"/>
            <a:ext cx="11347977" cy="3588660"/>
          </a:xfrm>
          <a:prstGeom prst="rect">
            <a:avLst/>
          </a:prstGeom>
          <a:scene3d>
            <a:camera prst="orthographicFront"/>
            <a:lightRig rig="threePt" dir="t"/>
          </a:scene3d>
          <a:sp3d contourW="12700">
            <a:bevelT w="127000" h="127000"/>
          </a:sp3d>
        </p:spPr>
      </p:pic>
      <p:pic>
        <p:nvPicPr>
          <p:cNvPr id="8" name="Picture 7">
            <a:extLst>
              <a:ext uri="{FF2B5EF4-FFF2-40B4-BE49-F238E27FC236}">
                <a16:creationId xmlns:a16="http://schemas.microsoft.com/office/drawing/2014/main" id="{372811D6-8C68-48D3-8597-F548560AE18F}"/>
              </a:ext>
            </a:extLst>
          </p:cNvPr>
          <p:cNvPicPr>
            <a:picLocks noChangeAspect="1"/>
          </p:cNvPicPr>
          <p:nvPr/>
        </p:nvPicPr>
        <p:blipFill>
          <a:blip r:embed="rId3"/>
          <a:stretch>
            <a:fillRect/>
          </a:stretch>
        </p:blipFill>
        <p:spPr>
          <a:xfrm>
            <a:off x="2723322" y="4911621"/>
            <a:ext cx="6440556" cy="1767474"/>
          </a:xfrm>
          <a:prstGeom prst="rect">
            <a:avLst/>
          </a:prstGeom>
          <a:solidFill>
            <a:schemeClr val="bg1"/>
          </a:solidFill>
          <a:ln>
            <a:solidFill>
              <a:schemeClr val="dk1"/>
            </a:solidFill>
          </a:ln>
        </p:spPr>
      </p:pic>
      <p:sp>
        <p:nvSpPr>
          <p:cNvPr id="9" name="TextBox 8">
            <a:extLst>
              <a:ext uri="{FF2B5EF4-FFF2-40B4-BE49-F238E27FC236}">
                <a16:creationId xmlns:a16="http://schemas.microsoft.com/office/drawing/2014/main" id="{DB19B30E-6481-4576-A569-3F5BB1AD0E2B}"/>
              </a:ext>
            </a:extLst>
          </p:cNvPr>
          <p:cNvSpPr txBox="1"/>
          <p:nvPr/>
        </p:nvSpPr>
        <p:spPr>
          <a:xfrm>
            <a:off x="2951922" y="4511511"/>
            <a:ext cx="1918252" cy="400110"/>
          </a:xfrm>
          <a:prstGeom prst="rect">
            <a:avLst/>
          </a:prstGeom>
          <a:noFill/>
        </p:spPr>
        <p:txBody>
          <a:bodyPr wrap="square" rtlCol="0">
            <a:spAutoFit/>
          </a:bodyPr>
          <a:lstStyle/>
          <a:p>
            <a:r>
              <a:rPr lang="en-US" sz="2000" i="1" dirty="0"/>
              <a:t>Correlation</a:t>
            </a:r>
          </a:p>
        </p:txBody>
      </p:sp>
    </p:spTree>
    <p:extLst>
      <p:ext uri="{BB962C8B-B14F-4D97-AF65-F5344CB8AC3E}">
        <p14:creationId xmlns:p14="http://schemas.microsoft.com/office/powerpoint/2010/main" val="4138008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2C7EC-602A-4BCC-AA9B-CB58E9BDF449}"/>
              </a:ext>
            </a:extLst>
          </p:cNvPr>
          <p:cNvPicPr>
            <a:picLocks noChangeAspect="1"/>
          </p:cNvPicPr>
          <p:nvPr/>
        </p:nvPicPr>
        <p:blipFill>
          <a:blip r:embed="rId2"/>
          <a:stretch>
            <a:fillRect/>
          </a:stretch>
        </p:blipFill>
        <p:spPr>
          <a:xfrm>
            <a:off x="643467" y="702733"/>
            <a:ext cx="10905066" cy="4686013"/>
          </a:xfrm>
          <a:prstGeom prst="rect">
            <a:avLst/>
          </a:prstGeom>
        </p:spPr>
      </p:pic>
      <p:sp>
        <p:nvSpPr>
          <p:cNvPr id="7" name="Rectangle: Rounded Corners 6">
            <a:extLst>
              <a:ext uri="{FF2B5EF4-FFF2-40B4-BE49-F238E27FC236}">
                <a16:creationId xmlns:a16="http://schemas.microsoft.com/office/drawing/2014/main" id="{A1554523-AC65-4835-9411-F0E668D146C3}"/>
              </a:ext>
            </a:extLst>
          </p:cNvPr>
          <p:cNvSpPr/>
          <p:nvPr/>
        </p:nvSpPr>
        <p:spPr>
          <a:xfrm>
            <a:off x="78685" y="214185"/>
            <a:ext cx="2832652"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sp>
        <p:nvSpPr>
          <p:cNvPr id="4" name="TextBox 3">
            <a:extLst>
              <a:ext uri="{FF2B5EF4-FFF2-40B4-BE49-F238E27FC236}">
                <a16:creationId xmlns:a16="http://schemas.microsoft.com/office/drawing/2014/main" id="{FBA11AD1-D3D0-4B29-B99E-4EDB9C740B36}"/>
              </a:ext>
            </a:extLst>
          </p:cNvPr>
          <p:cNvSpPr txBox="1"/>
          <p:nvPr/>
        </p:nvSpPr>
        <p:spPr>
          <a:xfrm>
            <a:off x="1012055" y="6025580"/>
            <a:ext cx="9309782" cy="646331"/>
          </a:xfrm>
          <a:prstGeom prst="rect">
            <a:avLst/>
          </a:prstGeom>
          <a:noFill/>
        </p:spPr>
        <p:txBody>
          <a:bodyPr wrap="square" rtlCol="0">
            <a:spAutoFit/>
          </a:bodyPr>
          <a:lstStyle/>
          <a:p>
            <a:r>
              <a:rPr lang="en-US" i="1" dirty="0"/>
              <a:t>Price and number of guests seem to have a positive linear relationship in Manhattan and Orlando (however, slightly less for Orlando)</a:t>
            </a:r>
          </a:p>
        </p:txBody>
      </p:sp>
    </p:spTree>
    <p:extLst>
      <p:ext uri="{BB962C8B-B14F-4D97-AF65-F5344CB8AC3E}">
        <p14:creationId xmlns:p14="http://schemas.microsoft.com/office/powerpoint/2010/main" val="1464204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2C7EC-602A-4BCC-AA9B-CB58E9BDF449}"/>
              </a:ext>
            </a:extLst>
          </p:cNvPr>
          <p:cNvPicPr>
            <a:picLocks noChangeAspect="1"/>
          </p:cNvPicPr>
          <p:nvPr/>
        </p:nvPicPr>
        <p:blipFill>
          <a:blip r:embed="rId2"/>
          <a:stretch>
            <a:fillRect/>
          </a:stretch>
        </p:blipFill>
        <p:spPr>
          <a:xfrm>
            <a:off x="375110" y="272167"/>
            <a:ext cx="11233794" cy="3441884"/>
          </a:xfrm>
          <a:prstGeom prst="rect">
            <a:avLst/>
          </a:prstGeom>
        </p:spPr>
      </p:pic>
      <p:sp>
        <p:nvSpPr>
          <p:cNvPr id="7" name="Rectangle: Rounded Corners 6">
            <a:extLst>
              <a:ext uri="{FF2B5EF4-FFF2-40B4-BE49-F238E27FC236}">
                <a16:creationId xmlns:a16="http://schemas.microsoft.com/office/drawing/2014/main" id="{A1554523-AC65-4835-9411-F0E668D146C3}"/>
              </a:ext>
            </a:extLst>
          </p:cNvPr>
          <p:cNvSpPr/>
          <p:nvPr/>
        </p:nvSpPr>
        <p:spPr>
          <a:xfrm>
            <a:off x="108503" y="87501"/>
            <a:ext cx="2832652" cy="36933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pic>
        <p:nvPicPr>
          <p:cNvPr id="5" name="Picture 4">
            <a:extLst>
              <a:ext uri="{FF2B5EF4-FFF2-40B4-BE49-F238E27FC236}">
                <a16:creationId xmlns:a16="http://schemas.microsoft.com/office/drawing/2014/main" id="{D15B2715-A55B-433E-AA58-14F5CEFBEE10}"/>
              </a:ext>
            </a:extLst>
          </p:cNvPr>
          <p:cNvPicPr>
            <a:picLocks noChangeAspect="1"/>
          </p:cNvPicPr>
          <p:nvPr/>
        </p:nvPicPr>
        <p:blipFill>
          <a:blip r:embed="rId3"/>
          <a:stretch>
            <a:fillRect/>
          </a:stretch>
        </p:blipFill>
        <p:spPr>
          <a:xfrm>
            <a:off x="268357" y="4390517"/>
            <a:ext cx="6380190" cy="2171888"/>
          </a:xfrm>
          <a:prstGeom prst="rect">
            <a:avLst/>
          </a:prstGeom>
          <a:noFill/>
          <a:ln>
            <a:solidFill>
              <a:schemeClr val="dk1"/>
            </a:solidFill>
          </a:ln>
        </p:spPr>
      </p:pic>
      <p:pic>
        <p:nvPicPr>
          <p:cNvPr id="8" name="Picture 7">
            <a:extLst>
              <a:ext uri="{FF2B5EF4-FFF2-40B4-BE49-F238E27FC236}">
                <a16:creationId xmlns:a16="http://schemas.microsoft.com/office/drawing/2014/main" id="{F5B27957-A384-41D3-BDBC-C0F4FCF696DE}"/>
              </a:ext>
            </a:extLst>
          </p:cNvPr>
          <p:cNvPicPr>
            <a:picLocks noChangeAspect="1"/>
          </p:cNvPicPr>
          <p:nvPr/>
        </p:nvPicPr>
        <p:blipFill>
          <a:blip r:embed="rId4"/>
          <a:stretch>
            <a:fillRect/>
          </a:stretch>
        </p:blipFill>
        <p:spPr>
          <a:xfrm>
            <a:off x="6648547" y="4390517"/>
            <a:ext cx="5272703" cy="2171888"/>
          </a:xfrm>
          <a:prstGeom prst="rect">
            <a:avLst/>
          </a:prstGeom>
          <a:ln>
            <a:solidFill>
              <a:schemeClr val="dk1"/>
            </a:solidFill>
          </a:ln>
        </p:spPr>
      </p:pic>
      <p:sp>
        <p:nvSpPr>
          <p:cNvPr id="9" name="TextBox 8">
            <a:extLst>
              <a:ext uri="{FF2B5EF4-FFF2-40B4-BE49-F238E27FC236}">
                <a16:creationId xmlns:a16="http://schemas.microsoft.com/office/drawing/2014/main" id="{A4AE664E-B4D3-43B3-BA68-9E17699CDB2C}"/>
              </a:ext>
            </a:extLst>
          </p:cNvPr>
          <p:cNvSpPr txBox="1"/>
          <p:nvPr/>
        </p:nvSpPr>
        <p:spPr>
          <a:xfrm>
            <a:off x="270750" y="4390517"/>
            <a:ext cx="745434" cy="369332"/>
          </a:xfrm>
          <a:prstGeom prst="rect">
            <a:avLst/>
          </a:prstGeom>
          <a:solidFill>
            <a:schemeClr val="bg2">
              <a:lumMod val="75000"/>
            </a:schemeClr>
          </a:solidFill>
        </p:spPr>
        <p:txBody>
          <a:bodyPr wrap="square" rtlCol="0">
            <a:spAutoFit/>
          </a:bodyPr>
          <a:lstStyle/>
          <a:p>
            <a:r>
              <a:rPr lang="en-US" dirty="0" err="1"/>
              <a:t>Manh</a:t>
            </a:r>
            <a:endParaRPr lang="en-US" dirty="0"/>
          </a:p>
        </p:txBody>
      </p:sp>
      <p:sp>
        <p:nvSpPr>
          <p:cNvPr id="11" name="TextBox 10">
            <a:extLst>
              <a:ext uri="{FF2B5EF4-FFF2-40B4-BE49-F238E27FC236}">
                <a16:creationId xmlns:a16="http://schemas.microsoft.com/office/drawing/2014/main" id="{51998666-36E2-4C88-A288-3FD85AB484B1}"/>
              </a:ext>
            </a:extLst>
          </p:cNvPr>
          <p:cNvSpPr txBox="1"/>
          <p:nvPr/>
        </p:nvSpPr>
        <p:spPr>
          <a:xfrm>
            <a:off x="6648547" y="4390517"/>
            <a:ext cx="1024462" cy="369332"/>
          </a:xfrm>
          <a:prstGeom prst="rect">
            <a:avLst/>
          </a:prstGeom>
          <a:solidFill>
            <a:schemeClr val="bg2">
              <a:lumMod val="75000"/>
            </a:schemeClr>
          </a:solidFill>
        </p:spPr>
        <p:txBody>
          <a:bodyPr wrap="square" rtlCol="0">
            <a:spAutoFit/>
          </a:bodyPr>
          <a:lstStyle/>
          <a:p>
            <a:r>
              <a:rPr lang="en-US" dirty="0"/>
              <a:t>Orlando</a:t>
            </a:r>
          </a:p>
        </p:txBody>
      </p:sp>
      <p:sp>
        <p:nvSpPr>
          <p:cNvPr id="12" name="TextBox 11">
            <a:extLst>
              <a:ext uri="{FF2B5EF4-FFF2-40B4-BE49-F238E27FC236}">
                <a16:creationId xmlns:a16="http://schemas.microsoft.com/office/drawing/2014/main" id="{B1E54205-6CFF-4C2A-A547-E59195BBEC23}"/>
              </a:ext>
            </a:extLst>
          </p:cNvPr>
          <p:cNvSpPr txBox="1"/>
          <p:nvPr/>
        </p:nvSpPr>
        <p:spPr>
          <a:xfrm>
            <a:off x="268357" y="3867618"/>
            <a:ext cx="2288577" cy="400110"/>
          </a:xfrm>
          <a:prstGeom prst="rect">
            <a:avLst/>
          </a:prstGeom>
          <a:noFill/>
        </p:spPr>
        <p:txBody>
          <a:bodyPr wrap="square" rtlCol="0">
            <a:spAutoFit/>
          </a:bodyPr>
          <a:lstStyle/>
          <a:p>
            <a:r>
              <a:rPr lang="en-US" sz="2000" b="1" i="1" dirty="0"/>
              <a:t>Correlation</a:t>
            </a:r>
          </a:p>
        </p:txBody>
      </p:sp>
    </p:spTree>
    <p:extLst>
      <p:ext uri="{BB962C8B-B14F-4D97-AF65-F5344CB8AC3E}">
        <p14:creationId xmlns:p14="http://schemas.microsoft.com/office/powerpoint/2010/main" val="60727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2C7EC-602A-4BCC-AA9B-CB58E9BDF449}"/>
              </a:ext>
            </a:extLst>
          </p:cNvPr>
          <p:cNvPicPr>
            <a:picLocks noChangeAspect="1"/>
          </p:cNvPicPr>
          <p:nvPr/>
        </p:nvPicPr>
        <p:blipFill>
          <a:blip r:embed="rId2"/>
          <a:stretch>
            <a:fillRect/>
          </a:stretch>
        </p:blipFill>
        <p:spPr>
          <a:xfrm>
            <a:off x="278297" y="772307"/>
            <a:ext cx="5817703" cy="3831383"/>
          </a:xfrm>
          <a:prstGeom prst="rect">
            <a:avLst/>
          </a:prstGeom>
          <a:scene3d>
            <a:camera prst="orthographicFront"/>
            <a:lightRig rig="threePt" dir="t"/>
          </a:scene3d>
          <a:sp3d contourW="12700">
            <a:bevelT w="63500"/>
          </a:sp3d>
        </p:spPr>
      </p:pic>
      <p:sp>
        <p:nvSpPr>
          <p:cNvPr id="7" name="Rectangle: Rounded Corners 6">
            <a:extLst>
              <a:ext uri="{FF2B5EF4-FFF2-40B4-BE49-F238E27FC236}">
                <a16:creationId xmlns:a16="http://schemas.microsoft.com/office/drawing/2014/main" id="{A1554523-AC65-4835-9411-F0E668D146C3}"/>
              </a:ext>
            </a:extLst>
          </p:cNvPr>
          <p:cNvSpPr/>
          <p:nvPr/>
        </p:nvSpPr>
        <p:spPr>
          <a:xfrm>
            <a:off x="78685" y="214185"/>
            <a:ext cx="2832652"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pic>
        <p:nvPicPr>
          <p:cNvPr id="4" name="Picture 3">
            <a:extLst>
              <a:ext uri="{FF2B5EF4-FFF2-40B4-BE49-F238E27FC236}">
                <a16:creationId xmlns:a16="http://schemas.microsoft.com/office/drawing/2014/main" id="{B6CEADC2-13EC-47BF-AEA6-E75E7CA6223A}"/>
              </a:ext>
            </a:extLst>
          </p:cNvPr>
          <p:cNvPicPr>
            <a:picLocks noChangeAspect="1"/>
          </p:cNvPicPr>
          <p:nvPr/>
        </p:nvPicPr>
        <p:blipFill>
          <a:blip r:embed="rId3"/>
          <a:stretch>
            <a:fillRect/>
          </a:stretch>
        </p:blipFill>
        <p:spPr>
          <a:xfrm>
            <a:off x="6202018" y="772308"/>
            <a:ext cx="5711685" cy="3831382"/>
          </a:xfrm>
          <a:prstGeom prst="rect">
            <a:avLst/>
          </a:prstGeom>
          <a:scene3d>
            <a:camera prst="orthographicFront"/>
            <a:lightRig rig="threePt" dir="t"/>
          </a:scene3d>
          <a:sp3d contourW="6350">
            <a:bevelT w="63500"/>
          </a:sp3d>
        </p:spPr>
      </p:pic>
      <p:sp>
        <p:nvSpPr>
          <p:cNvPr id="5" name="TextBox 4">
            <a:extLst>
              <a:ext uri="{FF2B5EF4-FFF2-40B4-BE49-F238E27FC236}">
                <a16:creationId xmlns:a16="http://schemas.microsoft.com/office/drawing/2014/main" id="{D178DF53-86E3-420A-9201-807981DAD2BC}"/>
              </a:ext>
            </a:extLst>
          </p:cNvPr>
          <p:cNvSpPr txBox="1"/>
          <p:nvPr/>
        </p:nvSpPr>
        <p:spPr>
          <a:xfrm>
            <a:off x="775254" y="4885364"/>
            <a:ext cx="4731025" cy="1200329"/>
          </a:xfrm>
          <a:prstGeom prst="rect">
            <a:avLst/>
          </a:prstGeom>
          <a:noFill/>
        </p:spPr>
        <p:txBody>
          <a:bodyPr wrap="square" rtlCol="0">
            <a:spAutoFit/>
          </a:bodyPr>
          <a:lstStyle/>
          <a:p>
            <a:r>
              <a:rPr lang="en-US" i="1" dirty="0"/>
              <a:t>Pearson correlation of these two variables is 0.37</a:t>
            </a:r>
          </a:p>
          <a:p>
            <a:r>
              <a:rPr lang="en-US" i="1" dirty="0"/>
              <a:t>We see that p value is very small which indicates that there is a significant linear relation between Size of house and Price of house</a:t>
            </a:r>
          </a:p>
        </p:txBody>
      </p:sp>
      <p:sp>
        <p:nvSpPr>
          <p:cNvPr id="8" name="TextBox 7">
            <a:extLst>
              <a:ext uri="{FF2B5EF4-FFF2-40B4-BE49-F238E27FC236}">
                <a16:creationId xmlns:a16="http://schemas.microsoft.com/office/drawing/2014/main" id="{ADA22CED-97A1-4385-9385-573E053B473C}"/>
              </a:ext>
            </a:extLst>
          </p:cNvPr>
          <p:cNvSpPr txBox="1"/>
          <p:nvPr/>
        </p:nvSpPr>
        <p:spPr>
          <a:xfrm>
            <a:off x="6612837" y="4885363"/>
            <a:ext cx="4731025" cy="1200329"/>
          </a:xfrm>
          <a:prstGeom prst="rect">
            <a:avLst/>
          </a:prstGeom>
          <a:noFill/>
        </p:spPr>
        <p:txBody>
          <a:bodyPr wrap="square" rtlCol="0">
            <a:spAutoFit/>
          </a:bodyPr>
          <a:lstStyle/>
          <a:p>
            <a:r>
              <a:rPr lang="en-US" i="1" dirty="0"/>
              <a:t>Pearson correlation of these two variables is 0.44</a:t>
            </a:r>
          </a:p>
          <a:p>
            <a:r>
              <a:rPr lang="en-US" i="1" dirty="0"/>
              <a:t>We see that p value is very small which indicates that there is a significant linear relation between Size of house and Price of house</a:t>
            </a:r>
          </a:p>
        </p:txBody>
      </p:sp>
    </p:spTree>
    <p:extLst>
      <p:ext uri="{BB962C8B-B14F-4D97-AF65-F5344CB8AC3E}">
        <p14:creationId xmlns:p14="http://schemas.microsoft.com/office/powerpoint/2010/main" val="3488370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2C7EC-602A-4BCC-AA9B-CB58E9BDF449}"/>
              </a:ext>
            </a:extLst>
          </p:cNvPr>
          <p:cNvPicPr>
            <a:picLocks noChangeAspect="1"/>
          </p:cNvPicPr>
          <p:nvPr/>
        </p:nvPicPr>
        <p:blipFill>
          <a:blip r:embed="rId2"/>
          <a:stretch>
            <a:fillRect/>
          </a:stretch>
        </p:blipFill>
        <p:spPr>
          <a:xfrm>
            <a:off x="188843" y="772307"/>
            <a:ext cx="6082747" cy="3831383"/>
          </a:xfrm>
          <a:prstGeom prst="rect">
            <a:avLst/>
          </a:prstGeom>
          <a:scene3d>
            <a:camera prst="orthographicFront"/>
            <a:lightRig rig="threePt" dir="t"/>
          </a:scene3d>
          <a:sp3d contourW="12700">
            <a:bevelT w="63500"/>
          </a:sp3d>
        </p:spPr>
      </p:pic>
      <p:sp>
        <p:nvSpPr>
          <p:cNvPr id="7" name="Rectangle: Rounded Corners 6">
            <a:extLst>
              <a:ext uri="{FF2B5EF4-FFF2-40B4-BE49-F238E27FC236}">
                <a16:creationId xmlns:a16="http://schemas.microsoft.com/office/drawing/2014/main" id="{A1554523-AC65-4835-9411-F0E668D146C3}"/>
              </a:ext>
            </a:extLst>
          </p:cNvPr>
          <p:cNvSpPr/>
          <p:nvPr/>
        </p:nvSpPr>
        <p:spPr>
          <a:xfrm>
            <a:off x="78685" y="214185"/>
            <a:ext cx="2832652"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Hotels</a:t>
            </a:r>
          </a:p>
        </p:txBody>
      </p:sp>
      <p:pic>
        <p:nvPicPr>
          <p:cNvPr id="4" name="Picture 3">
            <a:extLst>
              <a:ext uri="{FF2B5EF4-FFF2-40B4-BE49-F238E27FC236}">
                <a16:creationId xmlns:a16="http://schemas.microsoft.com/office/drawing/2014/main" id="{B6CEADC2-13EC-47BF-AEA6-E75E7CA6223A}"/>
              </a:ext>
            </a:extLst>
          </p:cNvPr>
          <p:cNvPicPr>
            <a:picLocks noChangeAspect="1"/>
          </p:cNvPicPr>
          <p:nvPr/>
        </p:nvPicPr>
        <p:blipFill>
          <a:blip r:embed="rId3"/>
          <a:stretch>
            <a:fillRect/>
          </a:stretch>
        </p:blipFill>
        <p:spPr>
          <a:xfrm>
            <a:off x="6430617" y="772308"/>
            <a:ext cx="5436705" cy="3831382"/>
          </a:xfrm>
          <a:prstGeom prst="rect">
            <a:avLst/>
          </a:prstGeom>
          <a:scene3d>
            <a:camera prst="orthographicFront"/>
            <a:lightRig rig="threePt" dir="t"/>
          </a:scene3d>
          <a:sp3d contourW="6350">
            <a:bevelT w="63500"/>
          </a:sp3d>
        </p:spPr>
      </p:pic>
      <p:sp>
        <p:nvSpPr>
          <p:cNvPr id="5" name="TextBox 4">
            <a:extLst>
              <a:ext uri="{FF2B5EF4-FFF2-40B4-BE49-F238E27FC236}">
                <a16:creationId xmlns:a16="http://schemas.microsoft.com/office/drawing/2014/main" id="{D178DF53-86E3-420A-9201-807981DAD2BC}"/>
              </a:ext>
            </a:extLst>
          </p:cNvPr>
          <p:cNvSpPr txBox="1"/>
          <p:nvPr/>
        </p:nvSpPr>
        <p:spPr>
          <a:xfrm>
            <a:off x="775254" y="4885364"/>
            <a:ext cx="4731025" cy="1200329"/>
          </a:xfrm>
          <a:prstGeom prst="rect">
            <a:avLst/>
          </a:prstGeom>
          <a:noFill/>
        </p:spPr>
        <p:txBody>
          <a:bodyPr wrap="square" rtlCol="0">
            <a:spAutoFit/>
          </a:bodyPr>
          <a:lstStyle/>
          <a:p>
            <a:r>
              <a:rPr lang="en-US" i="1" dirty="0"/>
              <a:t>Pearson correlation of these two variables is 0.38</a:t>
            </a:r>
          </a:p>
          <a:p>
            <a:r>
              <a:rPr lang="en-US" i="1" dirty="0"/>
              <a:t>We see that p value is very small which indicates that there is a significant linear relation between Review Rating and Price of Hotel</a:t>
            </a:r>
          </a:p>
        </p:txBody>
      </p:sp>
      <p:sp>
        <p:nvSpPr>
          <p:cNvPr id="8" name="TextBox 7">
            <a:extLst>
              <a:ext uri="{FF2B5EF4-FFF2-40B4-BE49-F238E27FC236}">
                <a16:creationId xmlns:a16="http://schemas.microsoft.com/office/drawing/2014/main" id="{ADA22CED-97A1-4385-9385-573E053B473C}"/>
              </a:ext>
            </a:extLst>
          </p:cNvPr>
          <p:cNvSpPr txBox="1"/>
          <p:nvPr/>
        </p:nvSpPr>
        <p:spPr>
          <a:xfrm>
            <a:off x="6612837" y="4885363"/>
            <a:ext cx="4731025" cy="1200329"/>
          </a:xfrm>
          <a:prstGeom prst="rect">
            <a:avLst/>
          </a:prstGeom>
          <a:noFill/>
        </p:spPr>
        <p:txBody>
          <a:bodyPr wrap="square" rtlCol="0">
            <a:spAutoFit/>
          </a:bodyPr>
          <a:lstStyle/>
          <a:p>
            <a:r>
              <a:rPr lang="en-US" i="1" dirty="0"/>
              <a:t>Pearson correlation of these two variables is 0.44</a:t>
            </a:r>
          </a:p>
          <a:p>
            <a:r>
              <a:rPr lang="en-US" i="1" dirty="0"/>
              <a:t>We see that p value is very small which indicates that there is a significant linear relation between Review Rating and Price of Hotel</a:t>
            </a:r>
          </a:p>
        </p:txBody>
      </p:sp>
    </p:spTree>
    <p:extLst>
      <p:ext uri="{BB962C8B-B14F-4D97-AF65-F5344CB8AC3E}">
        <p14:creationId xmlns:p14="http://schemas.microsoft.com/office/powerpoint/2010/main" val="2086455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2C7EC-602A-4BCC-AA9B-CB58E9BDF449}"/>
              </a:ext>
            </a:extLst>
          </p:cNvPr>
          <p:cNvPicPr>
            <a:picLocks noChangeAspect="1"/>
          </p:cNvPicPr>
          <p:nvPr/>
        </p:nvPicPr>
        <p:blipFill>
          <a:blip r:embed="rId2"/>
          <a:stretch>
            <a:fillRect/>
          </a:stretch>
        </p:blipFill>
        <p:spPr>
          <a:xfrm>
            <a:off x="327992" y="772307"/>
            <a:ext cx="5913782" cy="3831383"/>
          </a:xfrm>
          <a:prstGeom prst="rect">
            <a:avLst/>
          </a:prstGeom>
          <a:scene3d>
            <a:camera prst="orthographicFront"/>
            <a:lightRig rig="threePt" dir="t"/>
          </a:scene3d>
          <a:sp3d contourW="12700">
            <a:bevelT w="63500"/>
          </a:sp3d>
        </p:spPr>
      </p:pic>
      <p:sp>
        <p:nvSpPr>
          <p:cNvPr id="7" name="Rectangle: Rounded Corners 6">
            <a:extLst>
              <a:ext uri="{FF2B5EF4-FFF2-40B4-BE49-F238E27FC236}">
                <a16:creationId xmlns:a16="http://schemas.microsoft.com/office/drawing/2014/main" id="{A1554523-AC65-4835-9411-F0E668D146C3}"/>
              </a:ext>
            </a:extLst>
          </p:cNvPr>
          <p:cNvSpPr/>
          <p:nvPr/>
        </p:nvSpPr>
        <p:spPr>
          <a:xfrm>
            <a:off x="78685" y="214185"/>
            <a:ext cx="2832652"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Hotels</a:t>
            </a:r>
          </a:p>
        </p:txBody>
      </p:sp>
      <p:pic>
        <p:nvPicPr>
          <p:cNvPr id="4" name="Picture 3">
            <a:extLst>
              <a:ext uri="{FF2B5EF4-FFF2-40B4-BE49-F238E27FC236}">
                <a16:creationId xmlns:a16="http://schemas.microsoft.com/office/drawing/2014/main" id="{B6CEADC2-13EC-47BF-AEA6-E75E7CA6223A}"/>
              </a:ext>
            </a:extLst>
          </p:cNvPr>
          <p:cNvPicPr>
            <a:picLocks noChangeAspect="1"/>
          </p:cNvPicPr>
          <p:nvPr/>
        </p:nvPicPr>
        <p:blipFill>
          <a:blip r:embed="rId3"/>
          <a:stretch>
            <a:fillRect/>
          </a:stretch>
        </p:blipFill>
        <p:spPr>
          <a:xfrm>
            <a:off x="6400800" y="772308"/>
            <a:ext cx="5595730" cy="3831382"/>
          </a:xfrm>
          <a:prstGeom prst="rect">
            <a:avLst/>
          </a:prstGeom>
          <a:scene3d>
            <a:camera prst="orthographicFront"/>
            <a:lightRig rig="threePt" dir="t"/>
          </a:scene3d>
          <a:sp3d contourW="6350">
            <a:bevelT w="63500"/>
          </a:sp3d>
        </p:spPr>
      </p:pic>
      <p:sp>
        <p:nvSpPr>
          <p:cNvPr id="5" name="TextBox 4">
            <a:extLst>
              <a:ext uri="{FF2B5EF4-FFF2-40B4-BE49-F238E27FC236}">
                <a16:creationId xmlns:a16="http://schemas.microsoft.com/office/drawing/2014/main" id="{D178DF53-86E3-420A-9201-807981DAD2BC}"/>
              </a:ext>
            </a:extLst>
          </p:cNvPr>
          <p:cNvSpPr txBox="1"/>
          <p:nvPr/>
        </p:nvSpPr>
        <p:spPr>
          <a:xfrm>
            <a:off x="775254" y="4885364"/>
            <a:ext cx="4731025" cy="1200329"/>
          </a:xfrm>
          <a:prstGeom prst="rect">
            <a:avLst/>
          </a:prstGeom>
          <a:noFill/>
        </p:spPr>
        <p:txBody>
          <a:bodyPr wrap="square" rtlCol="0">
            <a:spAutoFit/>
          </a:bodyPr>
          <a:lstStyle/>
          <a:p>
            <a:r>
              <a:rPr lang="en-US" i="1" dirty="0"/>
              <a:t>Pearson correlation of these two variables is 0.51</a:t>
            </a:r>
          </a:p>
          <a:p>
            <a:r>
              <a:rPr lang="en-US" i="1" dirty="0"/>
              <a:t>We see that p value is very small which indicates that there is a significant linear relation between Star Rating and Price of Hotel</a:t>
            </a:r>
          </a:p>
        </p:txBody>
      </p:sp>
      <p:sp>
        <p:nvSpPr>
          <p:cNvPr id="8" name="TextBox 7">
            <a:extLst>
              <a:ext uri="{FF2B5EF4-FFF2-40B4-BE49-F238E27FC236}">
                <a16:creationId xmlns:a16="http://schemas.microsoft.com/office/drawing/2014/main" id="{ADA22CED-97A1-4385-9385-573E053B473C}"/>
              </a:ext>
            </a:extLst>
          </p:cNvPr>
          <p:cNvSpPr txBox="1"/>
          <p:nvPr/>
        </p:nvSpPr>
        <p:spPr>
          <a:xfrm>
            <a:off x="6612837" y="4885363"/>
            <a:ext cx="4731025" cy="1200329"/>
          </a:xfrm>
          <a:prstGeom prst="rect">
            <a:avLst/>
          </a:prstGeom>
          <a:noFill/>
        </p:spPr>
        <p:txBody>
          <a:bodyPr wrap="square" rtlCol="0">
            <a:spAutoFit/>
          </a:bodyPr>
          <a:lstStyle/>
          <a:p>
            <a:r>
              <a:rPr lang="en-US" i="1" dirty="0"/>
              <a:t>Pearson correlation of these two variables is 0.55</a:t>
            </a:r>
          </a:p>
          <a:p>
            <a:r>
              <a:rPr lang="en-US" i="1" dirty="0"/>
              <a:t>We see that p value is very small which indicates that there is a significant linear relation between Star Rating and Price of Hotel</a:t>
            </a:r>
          </a:p>
        </p:txBody>
      </p:sp>
    </p:spTree>
    <p:extLst>
      <p:ext uri="{BB962C8B-B14F-4D97-AF65-F5344CB8AC3E}">
        <p14:creationId xmlns:p14="http://schemas.microsoft.com/office/powerpoint/2010/main" val="339966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0516-48F9-451A-85C2-7C2D16E91577}"/>
              </a:ext>
            </a:extLst>
          </p:cNvPr>
          <p:cNvSpPr>
            <a:spLocks noGrp="1"/>
          </p:cNvSpPr>
          <p:nvPr>
            <p:ph type="title"/>
          </p:nvPr>
        </p:nvSpPr>
        <p:spPr/>
        <p:txBody>
          <a:bodyPr/>
          <a:lstStyle/>
          <a:p>
            <a:r>
              <a:rPr lang="en-US" b="1" i="1" dirty="0">
                <a:solidFill>
                  <a:schemeClr val="accent5">
                    <a:lumMod val="75000"/>
                  </a:schemeClr>
                </a:solidFill>
              </a:rPr>
              <a:t>About the Businesses</a:t>
            </a:r>
          </a:p>
        </p:txBody>
      </p:sp>
      <p:sp>
        <p:nvSpPr>
          <p:cNvPr id="19" name="Text Placeholder 18">
            <a:extLst>
              <a:ext uri="{FF2B5EF4-FFF2-40B4-BE49-F238E27FC236}">
                <a16:creationId xmlns:a16="http://schemas.microsoft.com/office/drawing/2014/main" id="{425B0A4C-050A-4DB0-AFF9-62B305A4F59E}"/>
              </a:ext>
            </a:extLst>
          </p:cNvPr>
          <p:cNvSpPr>
            <a:spLocks noGrp="1"/>
          </p:cNvSpPr>
          <p:nvPr>
            <p:ph type="body" idx="1"/>
          </p:nvPr>
        </p:nvSpPr>
        <p:spPr>
          <a:xfrm>
            <a:off x="7474998" y="1979782"/>
            <a:ext cx="3179917" cy="82227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b="0" i="1" cap="none" dirty="0">
                <a:solidFill>
                  <a:schemeClr val="tx1">
                    <a:lumMod val="75000"/>
                    <a:lumOff val="25000"/>
                  </a:schemeClr>
                </a:solidFill>
              </a:rPr>
              <a:t>hotels.com</a:t>
            </a:r>
          </a:p>
        </p:txBody>
      </p:sp>
      <p:sp>
        <p:nvSpPr>
          <p:cNvPr id="15" name="Rectangle: Rounded Corners 14">
            <a:extLst>
              <a:ext uri="{FF2B5EF4-FFF2-40B4-BE49-F238E27FC236}">
                <a16:creationId xmlns:a16="http://schemas.microsoft.com/office/drawing/2014/main" id="{88B55C4D-2C8B-4D78-8D08-331DFA5C91A9}"/>
              </a:ext>
            </a:extLst>
          </p:cNvPr>
          <p:cNvSpPr/>
          <p:nvPr/>
        </p:nvSpPr>
        <p:spPr>
          <a:xfrm>
            <a:off x="1534695" y="2824269"/>
            <a:ext cx="3925072" cy="3139965"/>
          </a:xfrm>
          <a:prstGeom prst="roundRect">
            <a:avLst/>
          </a:prstGeom>
          <a:solidFill>
            <a:schemeClr val="accent5">
              <a:lumMod val="75000"/>
            </a:schemeClr>
          </a:solidFill>
          <a:effectLst>
            <a:glow>
              <a:schemeClr val="accent1">
                <a:alpha val="40000"/>
              </a:schemeClr>
            </a:glow>
            <a:outerShdw blurRad="50800" dist="50800" dir="5400000" algn="ctr" rotWithShape="0">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b="1" dirty="0"/>
              <a:t>Airbnb</a:t>
            </a:r>
            <a:r>
              <a:rPr lang="en-US" sz="1600" dirty="0"/>
              <a:t> is a community-based online platform for listing and renting local homes. It connects hosts and travelers and facilitates the process of renting without owning any rooms itself. Moreover it cultivates a sharing-economy by allowing property owners to rent out private flats.</a:t>
            </a:r>
          </a:p>
          <a:p>
            <a:pPr marL="285750" indent="-285750">
              <a:buFont typeface="Arial" panose="020B0604020202020204" pitchFamily="34" charset="0"/>
              <a:buChar char="•"/>
            </a:pPr>
            <a:r>
              <a:rPr lang="en-US" sz="1600" dirty="0"/>
              <a:t>Founded: 2008 / San Francisco</a:t>
            </a:r>
          </a:p>
          <a:p>
            <a:pPr algn="ctr"/>
            <a:endParaRPr lang="en-US" dirty="0"/>
          </a:p>
        </p:txBody>
      </p:sp>
      <p:sp>
        <p:nvSpPr>
          <p:cNvPr id="18" name="Rectangle: Rounded Corners 17">
            <a:extLst>
              <a:ext uri="{FF2B5EF4-FFF2-40B4-BE49-F238E27FC236}">
                <a16:creationId xmlns:a16="http://schemas.microsoft.com/office/drawing/2014/main" id="{EC0AD7D5-045A-4F9F-BC22-0FF687FC90D8}"/>
              </a:ext>
            </a:extLst>
          </p:cNvPr>
          <p:cNvSpPr/>
          <p:nvPr/>
        </p:nvSpPr>
        <p:spPr>
          <a:xfrm>
            <a:off x="1932477" y="1909869"/>
            <a:ext cx="3018408" cy="9144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err="1">
                <a:solidFill>
                  <a:schemeClr val="tx1">
                    <a:lumMod val="75000"/>
                    <a:lumOff val="25000"/>
                  </a:schemeClr>
                </a:solidFill>
              </a:rPr>
              <a:t>airbnb</a:t>
            </a:r>
            <a:endParaRPr lang="en-US" sz="3200" i="1" dirty="0">
              <a:solidFill>
                <a:schemeClr val="tx1">
                  <a:lumMod val="75000"/>
                  <a:lumOff val="25000"/>
                </a:schemeClr>
              </a:solidFill>
            </a:endParaRPr>
          </a:p>
        </p:txBody>
      </p:sp>
      <p:sp>
        <p:nvSpPr>
          <p:cNvPr id="22" name="Rectangle: Rounded Corners 21">
            <a:extLst>
              <a:ext uri="{FF2B5EF4-FFF2-40B4-BE49-F238E27FC236}">
                <a16:creationId xmlns:a16="http://schemas.microsoft.com/office/drawing/2014/main" id="{F3066792-1E80-42A9-BE64-BCD8D0080848}"/>
              </a:ext>
            </a:extLst>
          </p:cNvPr>
          <p:cNvSpPr/>
          <p:nvPr/>
        </p:nvSpPr>
        <p:spPr>
          <a:xfrm>
            <a:off x="7129780" y="2802052"/>
            <a:ext cx="3925072" cy="3162182"/>
          </a:xfrm>
          <a:prstGeom prst="roundRect">
            <a:avLst/>
          </a:prstGeom>
          <a:solidFill>
            <a:schemeClr val="accent5">
              <a:lumMod val="75000"/>
            </a:schemeClr>
          </a:solidFill>
          <a:effectLst>
            <a:glow>
              <a:schemeClr val="accent1">
                <a:alpha val="40000"/>
              </a:schemeClr>
            </a:glow>
            <a:outerShdw blurRad="50800" dist="50800" dir="5400000" algn="ctr" rotWithShape="0">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b="1" dirty="0"/>
              <a:t>Hotels.com</a:t>
            </a:r>
            <a:r>
              <a:rPr lang="en-US" sz="1600" dirty="0"/>
              <a:t> is a website for booking hotel rooms online and by telephone. Its inventory includes hotels and B&amp;Bs, and some condos and other types of commercial lodging. It has a commission based business model.</a:t>
            </a:r>
          </a:p>
          <a:p>
            <a:endParaRPr lang="en-US" sz="1600" dirty="0"/>
          </a:p>
          <a:p>
            <a:pPr marL="285750" indent="-285750">
              <a:buFont typeface="Arial" panose="020B0604020202020204" pitchFamily="34" charset="0"/>
              <a:buChar char="•"/>
            </a:pPr>
            <a:r>
              <a:rPr lang="en-US" sz="1600" dirty="0"/>
              <a:t>Established: 1991 Dallas, Texas</a:t>
            </a:r>
          </a:p>
          <a:p>
            <a:pPr algn="ctr"/>
            <a:endParaRPr lang="en-US" dirty="0"/>
          </a:p>
        </p:txBody>
      </p:sp>
    </p:spTree>
    <p:extLst>
      <p:ext uri="{BB962C8B-B14F-4D97-AF65-F5344CB8AC3E}">
        <p14:creationId xmlns:p14="http://schemas.microsoft.com/office/powerpoint/2010/main" val="146674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2C7EC-602A-4BCC-AA9B-CB58E9BDF449}"/>
              </a:ext>
            </a:extLst>
          </p:cNvPr>
          <p:cNvPicPr>
            <a:picLocks noChangeAspect="1"/>
          </p:cNvPicPr>
          <p:nvPr/>
        </p:nvPicPr>
        <p:blipFill>
          <a:blip r:embed="rId2"/>
          <a:stretch>
            <a:fillRect/>
          </a:stretch>
        </p:blipFill>
        <p:spPr>
          <a:xfrm>
            <a:off x="298173" y="772307"/>
            <a:ext cx="11559209" cy="4485493"/>
          </a:xfrm>
          <a:prstGeom prst="rect">
            <a:avLst/>
          </a:prstGeom>
          <a:scene3d>
            <a:camera prst="orthographicFront"/>
            <a:lightRig rig="threePt" dir="t"/>
          </a:scene3d>
          <a:sp3d contourW="12700">
            <a:bevelT w="63500"/>
          </a:sp3d>
        </p:spPr>
      </p:pic>
      <p:sp>
        <p:nvSpPr>
          <p:cNvPr id="7" name="Rectangle: Rounded Corners 6">
            <a:extLst>
              <a:ext uri="{FF2B5EF4-FFF2-40B4-BE49-F238E27FC236}">
                <a16:creationId xmlns:a16="http://schemas.microsoft.com/office/drawing/2014/main" id="{A1554523-AC65-4835-9411-F0E668D146C3}"/>
              </a:ext>
            </a:extLst>
          </p:cNvPr>
          <p:cNvSpPr/>
          <p:nvPr/>
        </p:nvSpPr>
        <p:spPr>
          <a:xfrm>
            <a:off x="78684" y="214185"/>
            <a:ext cx="8429211"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Where should I rent in Manhattan?</a:t>
            </a:r>
          </a:p>
        </p:txBody>
      </p:sp>
      <p:sp>
        <p:nvSpPr>
          <p:cNvPr id="5" name="TextBox 4">
            <a:extLst>
              <a:ext uri="{FF2B5EF4-FFF2-40B4-BE49-F238E27FC236}">
                <a16:creationId xmlns:a16="http://schemas.microsoft.com/office/drawing/2014/main" id="{D178DF53-86E3-420A-9201-807981DAD2BC}"/>
              </a:ext>
            </a:extLst>
          </p:cNvPr>
          <p:cNvSpPr txBox="1"/>
          <p:nvPr/>
        </p:nvSpPr>
        <p:spPr>
          <a:xfrm>
            <a:off x="904460" y="5624028"/>
            <a:ext cx="9959009" cy="1200329"/>
          </a:xfrm>
          <a:prstGeom prst="rect">
            <a:avLst/>
          </a:prstGeom>
          <a:noFill/>
        </p:spPr>
        <p:txBody>
          <a:bodyPr wrap="square" rtlCol="0">
            <a:spAutoFit/>
          </a:bodyPr>
          <a:lstStyle/>
          <a:p>
            <a:r>
              <a:rPr lang="en-US" i="1" dirty="0"/>
              <a:t>Factors that contribute to this decision would be how many guest staying together and budget for the trip. For large groups Entire townhouse is the best approach, for small groups average rated hotels can be an option (but they are average.) Airbnb Entire service apartment are highly rated and provides you extra hospitality in less price.</a:t>
            </a:r>
          </a:p>
        </p:txBody>
      </p:sp>
      <p:sp>
        <p:nvSpPr>
          <p:cNvPr id="2" name="TextBox 1">
            <a:extLst>
              <a:ext uri="{FF2B5EF4-FFF2-40B4-BE49-F238E27FC236}">
                <a16:creationId xmlns:a16="http://schemas.microsoft.com/office/drawing/2014/main" id="{44C1BDEB-0F4F-4EF2-9213-54106C728B19}"/>
              </a:ext>
            </a:extLst>
          </p:cNvPr>
          <p:cNvSpPr txBox="1"/>
          <p:nvPr/>
        </p:nvSpPr>
        <p:spPr>
          <a:xfrm rot="16200000">
            <a:off x="-708792" y="2830386"/>
            <a:ext cx="2228133" cy="369332"/>
          </a:xfrm>
          <a:prstGeom prst="rect">
            <a:avLst/>
          </a:prstGeom>
          <a:noFill/>
        </p:spPr>
        <p:txBody>
          <a:bodyPr wrap="square" rtlCol="0">
            <a:spAutoFit/>
          </a:bodyPr>
          <a:lstStyle/>
          <a:p>
            <a:r>
              <a:rPr lang="en-US" dirty="0" err="1"/>
              <a:t>Accomodation</a:t>
            </a:r>
            <a:r>
              <a:rPr lang="en-US" dirty="0"/>
              <a:t> Type</a:t>
            </a:r>
          </a:p>
        </p:txBody>
      </p:sp>
    </p:spTree>
    <p:extLst>
      <p:ext uri="{BB962C8B-B14F-4D97-AF65-F5344CB8AC3E}">
        <p14:creationId xmlns:p14="http://schemas.microsoft.com/office/powerpoint/2010/main" val="2517913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2C7EC-602A-4BCC-AA9B-CB58E9BDF449}"/>
              </a:ext>
            </a:extLst>
          </p:cNvPr>
          <p:cNvPicPr>
            <a:picLocks noChangeAspect="1"/>
          </p:cNvPicPr>
          <p:nvPr/>
        </p:nvPicPr>
        <p:blipFill>
          <a:blip r:embed="rId2"/>
          <a:stretch>
            <a:fillRect/>
          </a:stretch>
        </p:blipFill>
        <p:spPr>
          <a:xfrm>
            <a:off x="220610" y="772306"/>
            <a:ext cx="11368416" cy="4763789"/>
          </a:xfrm>
          <a:prstGeom prst="rect">
            <a:avLst/>
          </a:prstGeom>
          <a:scene3d>
            <a:camera prst="orthographicFront"/>
            <a:lightRig rig="threePt" dir="t"/>
          </a:scene3d>
          <a:sp3d contourW="12700">
            <a:bevelT w="63500"/>
          </a:sp3d>
        </p:spPr>
      </p:pic>
      <p:sp>
        <p:nvSpPr>
          <p:cNvPr id="7" name="Rectangle: Rounded Corners 6">
            <a:extLst>
              <a:ext uri="{FF2B5EF4-FFF2-40B4-BE49-F238E27FC236}">
                <a16:creationId xmlns:a16="http://schemas.microsoft.com/office/drawing/2014/main" id="{A1554523-AC65-4835-9411-F0E668D146C3}"/>
              </a:ext>
            </a:extLst>
          </p:cNvPr>
          <p:cNvSpPr/>
          <p:nvPr/>
        </p:nvSpPr>
        <p:spPr>
          <a:xfrm>
            <a:off x="78684" y="214185"/>
            <a:ext cx="8429211"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Where should I rent in Orlando?</a:t>
            </a:r>
          </a:p>
        </p:txBody>
      </p:sp>
      <p:sp>
        <p:nvSpPr>
          <p:cNvPr id="5" name="TextBox 4">
            <a:extLst>
              <a:ext uri="{FF2B5EF4-FFF2-40B4-BE49-F238E27FC236}">
                <a16:creationId xmlns:a16="http://schemas.microsoft.com/office/drawing/2014/main" id="{D178DF53-86E3-420A-9201-807981DAD2BC}"/>
              </a:ext>
            </a:extLst>
          </p:cNvPr>
          <p:cNvSpPr txBox="1"/>
          <p:nvPr/>
        </p:nvSpPr>
        <p:spPr>
          <a:xfrm>
            <a:off x="904460" y="5624028"/>
            <a:ext cx="9959009" cy="369332"/>
          </a:xfrm>
          <a:prstGeom prst="rect">
            <a:avLst/>
          </a:prstGeom>
          <a:noFill/>
        </p:spPr>
        <p:txBody>
          <a:bodyPr wrap="square" rtlCol="0">
            <a:spAutoFit/>
          </a:bodyPr>
          <a:lstStyle/>
          <a:p>
            <a:r>
              <a:rPr lang="en-US" i="1" dirty="0"/>
              <a:t>Factors that contribute to this decision would be how many guest staying together and budget for the trip</a:t>
            </a:r>
          </a:p>
        </p:txBody>
      </p:sp>
      <p:sp>
        <p:nvSpPr>
          <p:cNvPr id="2" name="TextBox 1">
            <a:extLst>
              <a:ext uri="{FF2B5EF4-FFF2-40B4-BE49-F238E27FC236}">
                <a16:creationId xmlns:a16="http://schemas.microsoft.com/office/drawing/2014/main" id="{44C1BDEB-0F4F-4EF2-9213-54106C728B19}"/>
              </a:ext>
            </a:extLst>
          </p:cNvPr>
          <p:cNvSpPr txBox="1"/>
          <p:nvPr/>
        </p:nvSpPr>
        <p:spPr>
          <a:xfrm rot="16200000">
            <a:off x="-749135" y="3400427"/>
            <a:ext cx="2164121" cy="369332"/>
          </a:xfrm>
          <a:prstGeom prst="rect">
            <a:avLst/>
          </a:prstGeom>
          <a:noFill/>
        </p:spPr>
        <p:txBody>
          <a:bodyPr wrap="square" rtlCol="0">
            <a:spAutoFit/>
          </a:bodyPr>
          <a:lstStyle/>
          <a:p>
            <a:r>
              <a:rPr lang="en-US" sz="1600" dirty="0" err="1"/>
              <a:t>Accomodation</a:t>
            </a:r>
            <a:r>
              <a:rPr lang="en-US" dirty="0"/>
              <a:t> Type</a:t>
            </a:r>
          </a:p>
        </p:txBody>
      </p:sp>
      <p:sp>
        <p:nvSpPr>
          <p:cNvPr id="6" name="TextBox 5">
            <a:extLst>
              <a:ext uri="{FF2B5EF4-FFF2-40B4-BE49-F238E27FC236}">
                <a16:creationId xmlns:a16="http://schemas.microsoft.com/office/drawing/2014/main" id="{C80B8598-B151-4F1C-9DE7-54087D383135}"/>
              </a:ext>
            </a:extLst>
          </p:cNvPr>
          <p:cNvSpPr txBox="1"/>
          <p:nvPr/>
        </p:nvSpPr>
        <p:spPr>
          <a:xfrm>
            <a:off x="904460" y="5624028"/>
            <a:ext cx="9959009" cy="1200329"/>
          </a:xfrm>
          <a:prstGeom prst="rect">
            <a:avLst/>
          </a:prstGeom>
          <a:noFill/>
        </p:spPr>
        <p:txBody>
          <a:bodyPr wrap="square" rtlCol="0">
            <a:spAutoFit/>
          </a:bodyPr>
          <a:lstStyle/>
          <a:p>
            <a:r>
              <a:rPr lang="en-US" i="1" dirty="0"/>
              <a:t>Factors that contribute to this decision would be how many guest staying together and budget for the trip. For large groups Entire townhouse is the best approach, for small groups average rated hotels can be an option (but they are average.) Airbnb Entire service apartment are highly rated and provides you extra hospitality in less price.</a:t>
            </a:r>
          </a:p>
        </p:txBody>
      </p:sp>
    </p:spTree>
    <p:extLst>
      <p:ext uri="{BB962C8B-B14F-4D97-AF65-F5344CB8AC3E}">
        <p14:creationId xmlns:p14="http://schemas.microsoft.com/office/powerpoint/2010/main" val="2859406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50000">
              <a:srgbClr val="E4E3E3"/>
            </a:gs>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E92B9A-C4B5-4F9C-8E12-95A69BC1813B}"/>
              </a:ext>
            </a:extLst>
          </p:cNvPr>
          <p:cNvSpPr>
            <a:spLocks noGrp="1"/>
          </p:cNvSpPr>
          <p:nvPr>
            <p:ph idx="1"/>
          </p:nvPr>
        </p:nvSpPr>
        <p:spPr>
          <a:xfrm>
            <a:off x="278297" y="864704"/>
            <a:ext cx="11569146" cy="5903844"/>
          </a:xfrm>
        </p:spPr>
        <p:txBody>
          <a:bodyPr>
            <a:normAutofit fontScale="92500" lnSpcReduction="10000"/>
          </a:bodyPr>
          <a:lstStyle/>
          <a:p>
            <a:pPr marL="0" indent="0">
              <a:buNone/>
            </a:pPr>
            <a:r>
              <a:rPr lang="en-US" sz="1800" b="1" i="1" dirty="0"/>
              <a:t>Based on data driven evidence we can conclude that:</a:t>
            </a:r>
          </a:p>
          <a:p>
            <a:r>
              <a:rPr lang="en-US" sz="1800" i="1" dirty="0"/>
              <a:t>Airbnb price has significant positive linear relationship with size of house and number of guest it can accommodate.</a:t>
            </a:r>
          </a:p>
          <a:p>
            <a:r>
              <a:rPr lang="en-US" sz="1800" i="1" dirty="0"/>
              <a:t>Price doesn’t inflate with popularity of rental. Hence, highly rated and popular rentals are not pricey.</a:t>
            </a:r>
          </a:p>
          <a:p>
            <a:r>
              <a:rPr lang="en-US" sz="1800" i="1" dirty="0"/>
              <a:t>Airbnb customers have mostly great things to say. There review ratings (mostly &gt; 4.0)  are way higher than hotels average review rating.</a:t>
            </a:r>
          </a:p>
          <a:p>
            <a:r>
              <a:rPr lang="en-US" sz="1800" i="1" dirty="0"/>
              <a:t>Hotels price has significant positive linear relationship with hotel star and popularity of hotel. </a:t>
            </a:r>
          </a:p>
          <a:p>
            <a:r>
              <a:rPr lang="en-US" sz="1800" i="1" dirty="0"/>
              <a:t>Highly rated hotels are costlier than highly rated rentals in Airbnb. However there are average or below average hotels that might be cheaper than Airbnb rentals.</a:t>
            </a:r>
          </a:p>
          <a:p>
            <a:r>
              <a:rPr lang="en-US" sz="1800" i="1" dirty="0"/>
              <a:t>In Manhattan, Airbnb or average star rated hotels are more popular whereas Orlando crowd doesn’t hesitate to appreciate luxury and high price of 5 star hotels.</a:t>
            </a:r>
          </a:p>
          <a:p>
            <a:r>
              <a:rPr lang="en-US" sz="1800" i="1" dirty="0"/>
              <a:t>This analysis didn’t have exact location details to compare (Airbnb provides location only upon confirmation of booking). Location would drive a huge impact on price and  choices one can make.</a:t>
            </a:r>
          </a:p>
          <a:p>
            <a:pPr marL="0" indent="0">
              <a:buNone/>
            </a:pPr>
            <a:r>
              <a:rPr lang="en-US" sz="1800" b="1" dirty="0"/>
              <a:t>Non data driven facts:</a:t>
            </a:r>
          </a:p>
          <a:p>
            <a:r>
              <a:rPr lang="en-US" sz="1800" i="1" dirty="0"/>
              <a:t>Millennials love Airbnb, its gives you a whole new travel experience as opposed to cookie cutter hotel experience.</a:t>
            </a:r>
          </a:p>
          <a:p>
            <a:r>
              <a:rPr lang="en-US" sz="1800" i="1" dirty="0"/>
              <a:t>Not all rentals at Airbnb are secure, all one needs is an email id and phone number to host a rental whereas hotels come with set level of security.</a:t>
            </a:r>
          </a:p>
          <a:p>
            <a:r>
              <a:rPr lang="en-US" sz="1800" i="1" dirty="0"/>
              <a:t>Hotels come with special packages like kids club, indoor pools etc. due to which a lot of families might still prefer hotel. If Airbnb could improve on specialties, they can expand their business to another level.</a:t>
            </a:r>
          </a:p>
          <a:p>
            <a:r>
              <a:rPr lang="en-US" sz="1800" i="1" dirty="0"/>
              <a:t>Mostly hotels are situated near tourist attraction, Airbnb rental are split across wide location. Both could be a fit based on where you want to tour.</a:t>
            </a:r>
            <a:endParaRPr lang="en-US" sz="1800" dirty="0"/>
          </a:p>
          <a:p>
            <a:endParaRPr lang="en-US" dirty="0"/>
          </a:p>
          <a:p>
            <a:endParaRPr lang="en-US" dirty="0"/>
          </a:p>
        </p:txBody>
      </p:sp>
      <p:sp>
        <p:nvSpPr>
          <p:cNvPr id="6" name="Rectangle: Rounded Corners 5">
            <a:extLst>
              <a:ext uri="{FF2B5EF4-FFF2-40B4-BE49-F238E27FC236}">
                <a16:creationId xmlns:a16="http://schemas.microsoft.com/office/drawing/2014/main" id="{9301EF28-4AD2-4571-9A85-87C53A133168}"/>
              </a:ext>
            </a:extLst>
          </p:cNvPr>
          <p:cNvSpPr/>
          <p:nvPr/>
        </p:nvSpPr>
        <p:spPr>
          <a:xfrm>
            <a:off x="4426226" y="193812"/>
            <a:ext cx="2494723"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Conclusion</a:t>
            </a:r>
          </a:p>
        </p:txBody>
      </p:sp>
    </p:spTree>
    <p:extLst>
      <p:ext uri="{BB962C8B-B14F-4D97-AF65-F5344CB8AC3E}">
        <p14:creationId xmlns:p14="http://schemas.microsoft.com/office/powerpoint/2010/main" val="3327908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50000">
              <a:srgbClr val="E4E3E3"/>
            </a:gs>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E92B9A-C4B5-4F9C-8E12-95A69BC1813B}"/>
              </a:ext>
            </a:extLst>
          </p:cNvPr>
          <p:cNvSpPr>
            <a:spLocks noGrp="1"/>
          </p:cNvSpPr>
          <p:nvPr>
            <p:ph idx="1"/>
          </p:nvPr>
        </p:nvSpPr>
        <p:spPr>
          <a:xfrm>
            <a:off x="278297" y="1123122"/>
            <a:ext cx="11569146" cy="1593445"/>
          </a:xfrm>
        </p:spPr>
        <p:txBody>
          <a:bodyPr>
            <a:normAutofit/>
          </a:bodyPr>
          <a:lstStyle/>
          <a:p>
            <a:r>
              <a:rPr lang="en-US" sz="2000" i="1" dirty="0"/>
              <a:t>Scrape additional fields like amenities and compare which amenities in both kind of businesses.</a:t>
            </a:r>
          </a:p>
          <a:p>
            <a:r>
              <a:rPr lang="en-US" sz="2000" i="1" dirty="0"/>
              <a:t>Create an interactive app in Dash and plug these plots in my app. </a:t>
            </a:r>
          </a:p>
          <a:p>
            <a:r>
              <a:rPr lang="en-US" sz="2000" i="1" dirty="0"/>
              <a:t>Scrape data of locations from west coast and compare.</a:t>
            </a:r>
          </a:p>
          <a:p>
            <a:r>
              <a:rPr lang="en-US" sz="2000" i="1" dirty="0"/>
              <a:t>Scrape latitude and longitude from Airbnb and compare with hotels based on location</a:t>
            </a:r>
          </a:p>
          <a:p>
            <a:endParaRPr lang="en-US" sz="2000" i="1" dirty="0"/>
          </a:p>
          <a:p>
            <a:endParaRPr lang="en-US" sz="2400" i="1" dirty="0"/>
          </a:p>
          <a:p>
            <a:endParaRPr lang="en-US" sz="2400" i="1" dirty="0"/>
          </a:p>
          <a:p>
            <a:endParaRPr lang="en-US" sz="2400" i="1" dirty="0"/>
          </a:p>
          <a:p>
            <a:endParaRPr lang="en-US" sz="2400" i="1" dirty="0"/>
          </a:p>
          <a:p>
            <a:endParaRPr lang="en-US" sz="2400" i="1" dirty="0"/>
          </a:p>
          <a:p>
            <a:pPr marL="0" indent="0">
              <a:buNone/>
            </a:pPr>
            <a:endParaRPr lang="en-US" dirty="0"/>
          </a:p>
          <a:p>
            <a:pPr marL="0" indent="0">
              <a:buNone/>
            </a:pPr>
            <a:endParaRPr lang="en-US" dirty="0"/>
          </a:p>
          <a:p>
            <a:endParaRPr lang="en-US" dirty="0"/>
          </a:p>
        </p:txBody>
      </p:sp>
      <p:sp>
        <p:nvSpPr>
          <p:cNvPr id="5" name="Rectangle: Rounded Corners 4">
            <a:extLst>
              <a:ext uri="{FF2B5EF4-FFF2-40B4-BE49-F238E27FC236}">
                <a16:creationId xmlns:a16="http://schemas.microsoft.com/office/drawing/2014/main" id="{97BFF878-1399-4A4A-AD18-EB45A197707F}"/>
              </a:ext>
            </a:extLst>
          </p:cNvPr>
          <p:cNvSpPr/>
          <p:nvPr/>
        </p:nvSpPr>
        <p:spPr>
          <a:xfrm>
            <a:off x="278297" y="5953540"/>
            <a:ext cx="2494723"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My GitHub</a:t>
            </a:r>
          </a:p>
        </p:txBody>
      </p:sp>
      <p:sp>
        <p:nvSpPr>
          <p:cNvPr id="6" name="Rectangle: Rounded Corners 5">
            <a:extLst>
              <a:ext uri="{FF2B5EF4-FFF2-40B4-BE49-F238E27FC236}">
                <a16:creationId xmlns:a16="http://schemas.microsoft.com/office/drawing/2014/main" id="{D4C64C94-1D36-46BA-B8E6-BAD63C430179}"/>
              </a:ext>
            </a:extLst>
          </p:cNvPr>
          <p:cNvSpPr/>
          <p:nvPr/>
        </p:nvSpPr>
        <p:spPr>
          <a:xfrm>
            <a:off x="639417" y="526773"/>
            <a:ext cx="2494723" cy="377687"/>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sz="3200" i="1" dirty="0">
                <a:solidFill>
                  <a:schemeClr val="tx1">
                    <a:lumMod val="75000"/>
                    <a:lumOff val="25000"/>
                  </a:schemeClr>
                </a:solidFill>
              </a:rPr>
              <a:t>Future Work</a:t>
            </a:r>
          </a:p>
        </p:txBody>
      </p:sp>
      <p:sp>
        <p:nvSpPr>
          <p:cNvPr id="8" name="TextBox 7">
            <a:extLst>
              <a:ext uri="{FF2B5EF4-FFF2-40B4-BE49-F238E27FC236}">
                <a16:creationId xmlns:a16="http://schemas.microsoft.com/office/drawing/2014/main" id="{3CD59D95-C5B5-4E10-8CE8-F3FD27C90648}"/>
              </a:ext>
            </a:extLst>
          </p:cNvPr>
          <p:cNvSpPr txBox="1"/>
          <p:nvPr/>
        </p:nvSpPr>
        <p:spPr>
          <a:xfrm>
            <a:off x="278297" y="6337984"/>
            <a:ext cx="6609521" cy="646331"/>
          </a:xfrm>
          <a:prstGeom prst="rect">
            <a:avLst/>
          </a:prstGeom>
          <a:noFill/>
        </p:spPr>
        <p:txBody>
          <a:bodyPr wrap="square" rtlCol="0">
            <a:spAutoFit/>
          </a:bodyPr>
          <a:lstStyle/>
          <a:p>
            <a:r>
              <a:rPr lang="en-US" dirty="0">
                <a:hlinkClick r:id="rId2"/>
              </a:rPr>
              <a:t>https://github.com/priyasrivast/WebscrapingAirBnbAndHotels</a:t>
            </a:r>
            <a:endParaRPr lang="en-US" dirty="0"/>
          </a:p>
          <a:p>
            <a:endParaRPr lang="en-US" dirty="0"/>
          </a:p>
        </p:txBody>
      </p:sp>
      <p:pic>
        <p:nvPicPr>
          <p:cNvPr id="2" name="Picture 1">
            <a:extLst>
              <a:ext uri="{FF2B5EF4-FFF2-40B4-BE49-F238E27FC236}">
                <a16:creationId xmlns:a16="http://schemas.microsoft.com/office/drawing/2014/main" id="{E968815E-A0BF-47E3-8E71-A5519318D03E}"/>
              </a:ext>
            </a:extLst>
          </p:cNvPr>
          <p:cNvPicPr>
            <a:picLocks noChangeAspect="1"/>
          </p:cNvPicPr>
          <p:nvPr/>
        </p:nvPicPr>
        <p:blipFill>
          <a:blip r:embed="rId3"/>
          <a:stretch>
            <a:fillRect/>
          </a:stretch>
        </p:blipFill>
        <p:spPr>
          <a:xfrm>
            <a:off x="274068" y="2723325"/>
            <a:ext cx="4997903" cy="3011553"/>
          </a:xfrm>
          <a:prstGeom prst="rect">
            <a:avLst/>
          </a:prstGeom>
        </p:spPr>
      </p:pic>
      <p:sp>
        <p:nvSpPr>
          <p:cNvPr id="4" name="TextBox 3">
            <a:extLst>
              <a:ext uri="{FF2B5EF4-FFF2-40B4-BE49-F238E27FC236}">
                <a16:creationId xmlns:a16="http://schemas.microsoft.com/office/drawing/2014/main" id="{9E648A65-817E-42C3-A8D1-782FC6935F45}"/>
              </a:ext>
            </a:extLst>
          </p:cNvPr>
          <p:cNvSpPr txBox="1"/>
          <p:nvPr/>
        </p:nvSpPr>
        <p:spPr>
          <a:xfrm>
            <a:off x="5637320" y="2935229"/>
            <a:ext cx="6418556" cy="2462213"/>
          </a:xfrm>
          <a:prstGeom prst="rect">
            <a:avLst/>
          </a:prstGeom>
          <a:noFill/>
        </p:spPr>
        <p:txBody>
          <a:bodyPr wrap="square" rtlCol="0">
            <a:spAutoFit/>
          </a:bodyPr>
          <a:lstStyle/>
          <a:p>
            <a:r>
              <a:rPr lang="en-US" sz="1400" i="1" dirty="0">
                <a:solidFill>
                  <a:schemeClr val="accent5">
                    <a:lumMod val="75000"/>
                  </a:schemeClr>
                </a:solidFill>
              </a:rPr>
              <a:t>Airbnb restricts exact address until booking, but for analysis one could pick the </a:t>
            </a:r>
            <a:r>
              <a:rPr lang="en-US" sz="1400" i="1" dirty="0" err="1">
                <a:solidFill>
                  <a:schemeClr val="accent5">
                    <a:lumMod val="75000"/>
                  </a:schemeClr>
                </a:solidFill>
              </a:rPr>
              <a:t>lat</a:t>
            </a:r>
            <a:r>
              <a:rPr lang="en-US" sz="1400" i="1" dirty="0">
                <a:solidFill>
                  <a:schemeClr val="accent5">
                    <a:lumMod val="75000"/>
                  </a:schemeClr>
                </a:solidFill>
              </a:rPr>
              <a:t> and long from </a:t>
            </a:r>
            <a:r>
              <a:rPr lang="en-US" sz="1400" i="1" dirty="0" err="1">
                <a:solidFill>
                  <a:schemeClr val="accent5">
                    <a:lumMod val="75000"/>
                  </a:schemeClr>
                </a:solidFill>
              </a:rPr>
              <a:t>href</a:t>
            </a:r>
            <a:r>
              <a:rPr lang="en-US" sz="1400" i="1" dirty="0">
                <a:solidFill>
                  <a:schemeClr val="accent5">
                    <a:lumMod val="75000"/>
                  </a:schemeClr>
                </a:solidFill>
              </a:rPr>
              <a:t> of google map center</a:t>
            </a:r>
          </a:p>
          <a:p>
            <a:endParaRPr lang="en-US" sz="1400" dirty="0"/>
          </a:p>
          <a:p>
            <a:r>
              <a:rPr lang="en-US" sz="1400" dirty="0"/>
              <a:t>https://maps.googleapis.com/maps/api/staticmap?size=648x348&amp;zoom=14&amp;</a:t>
            </a:r>
            <a:r>
              <a:rPr lang="en-US" sz="1400" dirty="0">
                <a:highlight>
                  <a:srgbClr val="FFFF00"/>
                </a:highlight>
              </a:rPr>
              <a:t>center=40.809,-73.94263</a:t>
            </a:r>
            <a:r>
              <a:rPr lang="en-US" sz="1400" dirty="0"/>
              <a:t>&amp;scale=2&amp;path=color%3A0x007A87%7Cfillcolor%3A0x00d1c166%7Cweight%3A1%7Cenc%3AkkbxFl%7ChbMLmEf%40gEbA%7BDxAiDlBqC~BwBlCuAvCu%40zCQzCPvCt%40lCvA~BtBlBpCxAhDbAzDf%40fELlEMlEg%40fEcAzDyAhDmBpC_CtBmCvAwCt%40%7BCP%7BCQwCu%40mCuA_CwBmBqCyAiDcA%7BDg%40gEMmE%3F%3F&amp;client=gme-airbnbinc&amp;channel=monorail-prod&amp;signature=yrtiLAEJzhc1k64ejuAR9PSIi80%3D</a:t>
            </a:r>
          </a:p>
        </p:txBody>
      </p:sp>
    </p:spTree>
    <p:extLst>
      <p:ext uri="{BB962C8B-B14F-4D97-AF65-F5344CB8AC3E}">
        <p14:creationId xmlns:p14="http://schemas.microsoft.com/office/powerpoint/2010/main" val="4288484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E315C-C151-4405-956E-72032472C672}"/>
              </a:ext>
            </a:extLst>
          </p:cNvPr>
          <p:cNvSpPr txBox="1"/>
          <p:nvPr/>
        </p:nvSpPr>
        <p:spPr>
          <a:xfrm>
            <a:off x="3302493" y="1944210"/>
            <a:ext cx="5415379"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103A30CA-6661-4A0E-B63E-3F52500E3360}"/>
              </a:ext>
            </a:extLst>
          </p:cNvPr>
          <p:cNvSpPr txBox="1"/>
          <p:nvPr/>
        </p:nvSpPr>
        <p:spPr>
          <a:xfrm>
            <a:off x="4065973" y="1899822"/>
            <a:ext cx="2636668" cy="707886"/>
          </a:xfrm>
          <a:prstGeom prst="rect">
            <a:avLst/>
          </a:prstGeom>
          <a:noFill/>
        </p:spPr>
        <p:txBody>
          <a:bodyPr wrap="square" rtlCol="0">
            <a:spAutoFit/>
          </a:bodyPr>
          <a:lstStyle/>
          <a:p>
            <a:r>
              <a:rPr lang="en-US" sz="4000" i="1" dirty="0">
                <a:solidFill>
                  <a:schemeClr val="accent5">
                    <a:lumMod val="75000"/>
                  </a:schemeClr>
                </a:solidFill>
              </a:rPr>
              <a:t>Thank You!</a:t>
            </a:r>
          </a:p>
        </p:txBody>
      </p:sp>
      <p:sp>
        <p:nvSpPr>
          <p:cNvPr id="5" name="TextBox 4">
            <a:extLst>
              <a:ext uri="{FF2B5EF4-FFF2-40B4-BE49-F238E27FC236}">
                <a16:creationId xmlns:a16="http://schemas.microsoft.com/office/drawing/2014/main" id="{55984E27-20A9-4BC8-903C-67E924F631B9}"/>
              </a:ext>
            </a:extLst>
          </p:cNvPr>
          <p:cNvSpPr txBox="1"/>
          <p:nvPr/>
        </p:nvSpPr>
        <p:spPr>
          <a:xfrm>
            <a:off x="3906174" y="3968319"/>
            <a:ext cx="3932808" cy="830997"/>
          </a:xfrm>
          <a:prstGeom prst="rect">
            <a:avLst/>
          </a:prstGeom>
          <a:noFill/>
        </p:spPr>
        <p:txBody>
          <a:bodyPr wrap="square" rtlCol="0">
            <a:spAutoFit/>
          </a:bodyPr>
          <a:lstStyle/>
          <a:p>
            <a:r>
              <a:rPr lang="en-US" sz="4800" dirty="0">
                <a:solidFill>
                  <a:srgbClr val="C00000"/>
                </a:solidFill>
              </a:rPr>
              <a:t>Questions?</a:t>
            </a:r>
          </a:p>
        </p:txBody>
      </p:sp>
    </p:spTree>
    <p:extLst>
      <p:ext uri="{BB962C8B-B14F-4D97-AF65-F5344CB8AC3E}">
        <p14:creationId xmlns:p14="http://schemas.microsoft.com/office/powerpoint/2010/main" val="384657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0516-48F9-451A-85C2-7C2D16E91577}"/>
              </a:ext>
            </a:extLst>
          </p:cNvPr>
          <p:cNvSpPr>
            <a:spLocks noGrp="1"/>
          </p:cNvSpPr>
          <p:nvPr>
            <p:ph type="title"/>
          </p:nvPr>
        </p:nvSpPr>
        <p:spPr>
          <a:xfrm>
            <a:off x="1534695" y="1292398"/>
            <a:ext cx="9520157" cy="568084"/>
          </a:xfrm>
        </p:spPr>
        <p:txBody>
          <a:bodyPr>
            <a:normAutofit fontScale="90000"/>
          </a:bodyPr>
          <a:lstStyle/>
          <a:p>
            <a:r>
              <a:rPr lang="en-US" b="1" i="1" dirty="0">
                <a:solidFill>
                  <a:schemeClr val="accent5">
                    <a:lumMod val="75000"/>
                  </a:schemeClr>
                </a:solidFill>
              </a:rPr>
              <a:t>Why do we care?</a:t>
            </a:r>
          </a:p>
        </p:txBody>
      </p:sp>
      <p:sp>
        <p:nvSpPr>
          <p:cNvPr id="19" name="Text Placeholder 18">
            <a:extLst>
              <a:ext uri="{FF2B5EF4-FFF2-40B4-BE49-F238E27FC236}">
                <a16:creationId xmlns:a16="http://schemas.microsoft.com/office/drawing/2014/main" id="{425B0A4C-050A-4DB0-AFF9-62B305A4F59E}"/>
              </a:ext>
            </a:extLst>
          </p:cNvPr>
          <p:cNvSpPr>
            <a:spLocks noGrp="1"/>
          </p:cNvSpPr>
          <p:nvPr>
            <p:ph type="body" idx="1"/>
          </p:nvPr>
        </p:nvSpPr>
        <p:spPr>
          <a:xfrm>
            <a:off x="4876800" y="2299930"/>
            <a:ext cx="2557274" cy="568084"/>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normAutofit fontScale="92500"/>
          </a:bodyPr>
          <a:lstStyle/>
          <a:p>
            <a:pPr algn="ctr"/>
            <a:r>
              <a:rPr lang="en-US" sz="1800" b="1" i="1" cap="none" dirty="0">
                <a:solidFill>
                  <a:schemeClr val="tx1">
                    <a:lumMod val="75000"/>
                    <a:lumOff val="25000"/>
                  </a:schemeClr>
                </a:solidFill>
              </a:rPr>
              <a:t>Best vacation experience</a:t>
            </a:r>
          </a:p>
        </p:txBody>
      </p:sp>
      <p:sp>
        <p:nvSpPr>
          <p:cNvPr id="15" name="Rectangle: Rounded Corners 14">
            <a:extLst>
              <a:ext uri="{FF2B5EF4-FFF2-40B4-BE49-F238E27FC236}">
                <a16:creationId xmlns:a16="http://schemas.microsoft.com/office/drawing/2014/main" id="{88B55C4D-2C8B-4D78-8D08-331DFA5C91A9}"/>
              </a:ext>
            </a:extLst>
          </p:cNvPr>
          <p:cNvSpPr/>
          <p:nvPr/>
        </p:nvSpPr>
        <p:spPr>
          <a:xfrm>
            <a:off x="1125385" y="2824269"/>
            <a:ext cx="3179916" cy="2481155"/>
          </a:xfrm>
          <a:prstGeom prst="roundRect">
            <a:avLst/>
          </a:prstGeom>
          <a:solidFill>
            <a:schemeClr val="accent5">
              <a:lumMod val="75000"/>
            </a:schemeClr>
          </a:solidFill>
          <a:effectLst>
            <a:glow>
              <a:schemeClr val="accent1">
                <a:alpha val="40000"/>
              </a:schemeClr>
            </a:glow>
            <a:outerShdw blurRad="50800" dist="50800" dir="5400000" algn="ctr" rotWithShape="0">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pPr algn="ctr"/>
            <a:endParaRPr lang="en-US" dirty="0"/>
          </a:p>
        </p:txBody>
      </p:sp>
      <p:sp>
        <p:nvSpPr>
          <p:cNvPr id="18" name="Rectangle: Rounded Corners 17">
            <a:extLst>
              <a:ext uri="{FF2B5EF4-FFF2-40B4-BE49-F238E27FC236}">
                <a16:creationId xmlns:a16="http://schemas.microsoft.com/office/drawing/2014/main" id="{EC0AD7D5-045A-4F9F-BC22-0FF687FC90D8}"/>
              </a:ext>
            </a:extLst>
          </p:cNvPr>
          <p:cNvSpPr/>
          <p:nvPr/>
        </p:nvSpPr>
        <p:spPr>
          <a:xfrm>
            <a:off x="1593719" y="2256185"/>
            <a:ext cx="2278602" cy="568084"/>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b="1" i="1" dirty="0">
                <a:solidFill>
                  <a:schemeClr val="tx1">
                    <a:lumMod val="75000"/>
                    <a:lumOff val="25000"/>
                  </a:schemeClr>
                </a:solidFill>
              </a:rPr>
              <a:t>Price</a:t>
            </a:r>
          </a:p>
          <a:p>
            <a:pPr algn="ctr"/>
            <a:r>
              <a:rPr lang="en-US" b="1" i="1" dirty="0">
                <a:solidFill>
                  <a:schemeClr val="tx1">
                    <a:lumMod val="75000"/>
                    <a:lumOff val="25000"/>
                  </a:schemeClr>
                </a:solidFill>
              </a:rPr>
              <a:t> comparison</a:t>
            </a:r>
          </a:p>
        </p:txBody>
      </p:sp>
      <p:sp>
        <p:nvSpPr>
          <p:cNvPr id="22" name="Rectangle: Rounded Corners 21">
            <a:extLst>
              <a:ext uri="{FF2B5EF4-FFF2-40B4-BE49-F238E27FC236}">
                <a16:creationId xmlns:a16="http://schemas.microsoft.com/office/drawing/2014/main" id="{F3066792-1E80-42A9-BE64-BCD8D0080848}"/>
              </a:ext>
            </a:extLst>
          </p:cNvPr>
          <p:cNvSpPr/>
          <p:nvPr/>
        </p:nvSpPr>
        <p:spPr>
          <a:xfrm>
            <a:off x="4492471" y="2868014"/>
            <a:ext cx="3394231" cy="2437410"/>
          </a:xfrm>
          <a:prstGeom prst="roundRect">
            <a:avLst/>
          </a:prstGeom>
          <a:solidFill>
            <a:schemeClr val="accent5">
              <a:lumMod val="75000"/>
            </a:schemeClr>
          </a:solidFill>
          <a:effectLst>
            <a:glow>
              <a:schemeClr val="accent1">
                <a:alpha val="40000"/>
              </a:schemeClr>
            </a:glow>
            <a:outerShdw blurRad="50800" dist="50800" dir="5400000" algn="ctr" rotWithShape="0">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80532EC-9E94-4A7D-BA79-897B745C6D5D}"/>
              </a:ext>
            </a:extLst>
          </p:cNvPr>
          <p:cNvPicPr>
            <a:picLocks noChangeAspect="1"/>
          </p:cNvPicPr>
          <p:nvPr/>
        </p:nvPicPr>
        <p:blipFill>
          <a:blip r:embed="rId2"/>
          <a:stretch>
            <a:fillRect/>
          </a:stretch>
        </p:blipFill>
        <p:spPr>
          <a:xfrm>
            <a:off x="1312555" y="2986969"/>
            <a:ext cx="2840930" cy="2127955"/>
          </a:xfrm>
          <a:prstGeom prst="rect">
            <a:avLst/>
          </a:prstGeom>
        </p:spPr>
      </p:pic>
      <p:pic>
        <p:nvPicPr>
          <p:cNvPr id="6" name="Picture 5">
            <a:extLst>
              <a:ext uri="{FF2B5EF4-FFF2-40B4-BE49-F238E27FC236}">
                <a16:creationId xmlns:a16="http://schemas.microsoft.com/office/drawing/2014/main" id="{6A05BB97-07D3-48F6-9504-817D6D223590}"/>
              </a:ext>
            </a:extLst>
          </p:cNvPr>
          <p:cNvPicPr>
            <a:picLocks noChangeAspect="1"/>
          </p:cNvPicPr>
          <p:nvPr/>
        </p:nvPicPr>
        <p:blipFill>
          <a:blip r:embed="rId3"/>
          <a:stretch>
            <a:fillRect/>
          </a:stretch>
        </p:blipFill>
        <p:spPr>
          <a:xfrm>
            <a:off x="4662533" y="3091745"/>
            <a:ext cx="3080040" cy="2023179"/>
          </a:xfrm>
          <a:prstGeom prst="rect">
            <a:avLst/>
          </a:prstGeom>
        </p:spPr>
      </p:pic>
      <p:sp>
        <p:nvSpPr>
          <p:cNvPr id="11" name="Rectangle: Rounded Corners 10">
            <a:extLst>
              <a:ext uri="{FF2B5EF4-FFF2-40B4-BE49-F238E27FC236}">
                <a16:creationId xmlns:a16="http://schemas.microsoft.com/office/drawing/2014/main" id="{75E21E78-E9BB-4966-92D6-129E53D6CEB0}"/>
              </a:ext>
            </a:extLst>
          </p:cNvPr>
          <p:cNvSpPr/>
          <p:nvPr/>
        </p:nvSpPr>
        <p:spPr>
          <a:xfrm>
            <a:off x="8218640" y="2868014"/>
            <a:ext cx="3076574" cy="2481155"/>
          </a:xfrm>
          <a:prstGeom prst="roundRect">
            <a:avLst/>
          </a:prstGeom>
          <a:solidFill>
            <a:schemeClr val="accent5">
              <a:lumMod val="75000"/>
            </a:schemeClr>
          </a:solidFill>
          <a:effectLst>
            <a:glow>
              <a:schemeClr val="accent1">
                <a:alpha val="40000"/>
              </a:schemeClr>
            </a:glow>
            <a:outerShdw blurRad="50800" dist="50800" dir="5400000" algn="ctr" rotWithShape="0">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pPr algn="ctr"/>
            <a:endParaRPr lang="en-US" dirty="0"/>
          </a:p>
        </p:txBody>
      </p:sp>
      <p:sp>
        <p:nvSpPr>
          <p:cNvPr id="12" name="Text Placeholder 18">
            <a:extLst>
              <a:ext uri="{FF2B5EF4-FFF2-40B4-BE49-F238E27FC236}">
                <a16:creationId xmlns:a16="http://schemas.microsoft.com/office/drawing/2014/main" id="{BB12714C-A662-462B-98A3-161850088EBC}"/>
              </a:ext>
            </a:extLst>
          </p:cNvPr>
          <p:cNvSpPr txBox="1">
            <a:spLocks/>
          </p:cNvSpPr>
          <p:nvPr/>
        </p:nvSpPr>
        <p:spPr>
          <a:xfrm>
            <a:off x="8601074" y="2299930"/>
            <a:ext cx="2333626" cy="55756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dk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dk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dk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dk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dk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dk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dk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dk1"/>
                </a:solidFill>
                <a:effectLst/>
                <a:latin typeface="+mn-lt"/>
                <a:ea typeface="+mn-ea"/>
                <a:cs typeface="+mn-cs"/>
              </a:defRPr>
            </a:lvl9pPr>
          </a:lstStyle>
          <a:p>
            <a:pPr algn="ctr"/>
            <a:r>
              <a:rPr lang="en-US" sz="1800" b="1" i="1" cap="none" dirty="0">
                <a:solidFill>
                  <a:schemeClr val="tx1">
                    <a:lumMod val="75000"/>
                    <a:lumOff val="25000"/>
                  </a:schemeClr>
                </a:solidFill>
              </a:rPr>
              <a:t>Business Improvement</a:t>
            </a:r>
          </a:p>
        </p:txBody>
      </p:sp>
      <p:pic>
        <p:nvPicPr>
          <p:cNvPr id="8" name="Picture 7">
            <a:extLst>
              <a:ext uri="{FF2B5EF4-FFF2-40B4-BE49-F238E27FC236}">
                <a16:creationId xmlns:a16="http://schemas.microsoft.com/office/drawing/2014/main" id="{0AFB2262-CFE6-4FE6-A010-E30D7B79EC2F}"/>
              </a:ext>
            </a:extLst>
          </p:cNvPr>
          <p:cNvPicPr>
            <a:picLocks noChangeAspect="1"/>
          </p:cNvPicPr>
          <p:nvPr/>
        </p:nvPicPr>
        <p:blipFill>
          <a:blip r:embed="rId4"/>
          <a:stretch>
            <a:fillRect/>
          </a:stretch>
        </p:blipFill>
        <p:spPr>
          <a:xfrm>
            <a:off x="8447240" y="3053644"/>
            <a:ext cx="2619375" cy="2099380"/>
          </a:xfrm>
          <a:prstGeom prst="rect">
            <a:avLst/>
          </a:prstGeom>
        </p:spPr>
      </p:pic>
    </p:spTree>
    <p:extLst>
      <p:ext uri="{BB962C8B-B14F-4D97-AF65-F5344CB8AC3E}">
        <p14:creationId xmlns:p14="http://schemas.microsoft.com/office/powerpoint/2010/main" val="27870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9">
                                            <p:bg/>
                                          </p:spTgt>
                                        </p:tgtEl>
                                      </p:cBhvr>
                                    </p:animEffect>
                                    <p:animScale>
                                      <p:cBhvr>
                                        <p:cTn id="10" dur="250" autoRev="1" fill="hold"/>
                                        <p:tgtEl>
                                          <p:spTgt spid="19">
                                            <p:bg/>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9">
                                            <p:txEl>
                                              <p:pRg st="0" end="0"/>
                                            </p:txEl>
                                          </p:spTgt>
                                        </p:tgtEl>
                                      </p:cBhvr>
                                    </p:animEffect>
                                    <p:animScale>
                                      <p:cBhvr>
                                        <p:cTn id="15" dur="250" autoRev="1" fill="hold"/>
                                        <p:tgtEl>
                                          <p:spTgt spid="19">
                                            <p:txEl>
                                              <p:pRg st="0" end="0"/>
                                            </p:txEl>
                                          </p:spTgt>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15"/>
                                        </p:tgtEl>
                                      </p:cBhvr>
                                    </p:animEffect>
                                    <p:animScale>
                                      <p:cBhvr>
                                        <p:cTn id="18" dur="250" autoRev="1" fill="hold"/>
                                        <p:tgtEl>
                                          <p:spTgt spid="15"/>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18"/>
                                        </p:tgtEl>
                                      </p:cBhvr>
                                    </p:animEffect>
                                    <p:animScale>
                                      <p:cBhvr>
                                        <p:cTn id="21" dur="250" autoRev="1" fill="hold"/>
                                        <p:tgtEl>
                                          <p:spTgt spid="18"/>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22"/>
                                        </p:tgtEl>
                                      </p:cBhvr>
                                    </p:animEffect>
                                    <p:animScale>
                                      <p:cBhvr>
                                        <p:cTn id="24" dur="250" autoRev="1" fill="hold"/>
                                        <p:tgtEl>
                                          <p:spTgt spid="22"/>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11"/>
                                        </p:tgtEl>
                                      </p:cBhvr>
                                    </p:animEffect>
                                    <p:animScale>
                                      <p:cBhvr>
                                        <p:cTn id="33" dur="250" autoRev="1" fill="hold"/>
                                        <p:tgtEl>
                                          <p:spTgt spid="11"/>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12"/>
                                        </p:tgtEl>
                                      </p:cBhvr>
                                    </p:animEffect>
                                    <p:animScale>
                                      <p:cBhvr>
                                        <p:cTn id="36" dur="250" autoRev="1" fill="hold"/>
                                        <p:tgtEl>
                                          <p:spTgt spid="12"/>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build="p" animBg="1"/>
      <p:bldP spid="15" grpId="0" animBg="1"/>
      <p:bldP spid="18" grpId="0" animBg="1"/>
      <p:bldP spid="22"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D1783-E4B6-45DE-A742-C23ED22C91F8}"/>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t>Web Scraping : Challenges and Solution</a:t>
            </a:r>
            <a:br>
              <a:rPr lang="en-US" sz="4800"/>
            </a:br>
            <a:r>
              <a:rPr lang="en-US" sz="4800"/>
              <a:t>Tool: Selenium </a:t>
            </a:r>
          </a:p>
        </p:txBody>
      </p:sp>
      <p:sp>
        <p:nvSpPr>
          <p:cNvPr id="3" name="Text Placeholder 2">
            <a:extLst>
              <a:ext uri="{FF2B5EF4-FFF2-40B4-BE49-F238E27FC236}">
                <a16:creationId xmlns:a16="http://schemas.microsoft.com/office/drawing/2014/main" id="{80F59024-97AD-406C-8DF3-0E2B98CD6C08}"/>
              </a:ext>
            </a:extLst>
          </p:cNvPr>
          <p:cNvSpPr>
            <a:spLocks noGrp="1"/>
          </p:cNvSpPr>
          <p:nvPr>
            <p:ph type="body" idx="1"/>
          </p:nvPr>
        </p:nvSpPr>
        <p:spPr>
          <a:xfrm>
            <a:off x="968056" y="996610"/>
            <a:ext cx="3363901" cy="4864780"/>
          </a:xfrm>
        </p:spPr>
        <p:txBody>
          <a:bodyPr vert="horz" lIns="91440" tIns="91440" rIns="91440" bIns="91440" rtlCol="0" anchor="ctr">
            <a:normAutofit/>
          </a:bodyPr>
          <a:lstStyle/>
          <a:p>
            <a:pPr algn="r">
              <a:lnSpc>
                <a:spcPct val="120000"/>
              </a:lnSpc>
            </a:pPr>
            <a:r>
              <a:rPr lang="en-US" sz="2000" i="1">
                <a:solidFill>
                  <a:schemeClr val="tx1"/>
                </a:solidFill>
              </a:rPr>
              <a:t>Website: www.airbnb.com</a:t>
            </a:r>
          </a:p>
        </p:txBody>
      </p:sp>
      <p:pic>
        <p:nvPicPr>
          <p:cNvPr id="12" name="Content Placeholder 11">
            <a:extLst>
              <a:ext uri="{FF2B5EF4-FFF2-40B4-BE49-F238E27FC236}">
                <a16:creationId xmlns:a16="http://schemas.microsoft.com/office/drawing/2014/main" id="{A91E03EC-167F-436F-82AD-361E3B7E8F82}"/>
              </a:ext>
            </a:extLst>
          </p:cNvPr>
          <p:cNvPicPr>
            <a:picLocks noGrp="1" noChangeAspect="1"/>
          </p:cNvPicPr>
          <p:nvPr>
            <p:ph sz="half" idx="2"/>
          </p:nvPr>
        </p:nvPicPr>
        <p:blipFill rotWithShape="1">
          <a:blip r:embed="rId2">
            <a:alphaModFix amt="50000"/>
            <a:extLst/>
          </a:blip>
          <a:srcRect l="3"/>
          <a:stretch/>
        </p:blipFill>
        <p:spPr>
          <a:xfrm>
            <a:off x="20" y="10"/>
            <a:ext cx="12191675" cy="6857990"/>
          </a:xfrm>
          <a:prstGeom prst="rect">
            <a:avLst/>
          </a:prstGeom>
        </p:spPr>
      </p:pic>
    </p:spTree>
    <p:extLst>
      <p:ext uri="{BB962C8B-B14F-4D97-AF65-F5344CB8AC3E}">
        <p14:creationId xmlns:p14="http://schemas.microsoft.com/office/powerpoint/2010/main" val="9634015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766F0B0-DD76-4056-955E-00742B920604}"/>
              </a:ext>
            </a:extLst>
          </p:cNvPr>
          <p:cNvGraphicFramePr/>
          <p:nvPr>
            <p:extLst>
              <p:ext uri="{D42A27DB-BD31-4B8C-83A1-F6EECF244321}">
                <p14:modId xmlns:p14="http://schemas.microsoft.com/office/powerpoint/2010/main" val="3522150499"/>
              </p:ext>
            </p:extLst>
          </p:nvPr>
        </p:nvGraphicFramePr>
        <p:xfrm>
          <a:off x="182880" y="0"/>
          <a:ext cx="12192000" cy="5566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8A9BBE2F-2DE7-490A-BAB4-E00B5B8C2CAF}"/>
              </a:ext>
            </a:extLst>
          </p:cNvPr>
          <p:cNvGraphicFramePr/>
          <p:nvPr>
            <p:extLst>
              <p:ext uri="{D42A27DB-BD31-4B8C-83A1-F6EECF244321}">
                <p14:modId xmlns:p14="http://schemas.microsoft.com/office/powerpoint/2010/main" val="2000405560"/>
              </p:ext>
            </p:extLst>
          </p:nvPr>
        </p:nvGraphicFramePr>
        <p:xfrm>
          <a:off x="0" y="695438"/>
          <a:ext cx="11896724" cy="53191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a:extLst>
              <a:ext uri="{FF2B5EF4-FFF2-40B4-BE49-F238E27FC236}">
                <a16:creationId xmlns:a16="http://schemas.microsoft.com/office/drawing/2014/main" id="{BDEEF870-BDF9-40A5-A04D-AC81ED26DE4B}"/>
              </a:ext>
            </a:extLst>
          </p:cNvPr>
          <p:cNvGraphicFramePr/>
          <p:nvPr>
            <p:extLst>
              <p:ext uri="{D42A27DB-BD31-4B8C-83A1-F6EECF244321}">
                <p14:modId xmlns:p14="http://schemas.microsoft.com/office/powerpoint/2010/main" val="2732167969"/>
              </p:ext>
            </p:extLst>
          </p:nvPr>
        </p:nvGraphicFramePr>
        <p:xfrm>
          <a:off x="457200" y="1104900"/>
          <a:ext cx="12192000" cy="51986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7229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4C6BDAE-2B9C-4493-9E04-63DCE35A9C60}"/>
              </a:ext>
            </a:extLst>
          </p:cNvPr>
          <p:cNvPicPr>
            <a:picLocks noGrp="1" noChangeAspect="1"/>
          </p:cNvPicPr>
          <p:nvPr>
            <p:ph idx="1"/>
          </p:nvPr>
        </p:nvPicPr>
        <p:blipFill>
          <a:blip r:embed="rId2"/>
          <a:stretch>
            <a:fillRect/>
          </a:stretch>
        </p:blipFill>
        <p:spPr>
          <a:xfrm>
            <a:off x="218943" y="69575"/>
            <a:ext cx="8477795" cy="2852530"/>
          </a:xfrm>
          <a:prstGeom prst="rect">
            <a:avLst/>
          </a:prstGeom>
          <a:solidFill>
            <a:schemeClr val="tx2"/>
          </a:solidFill>
          <a:effectLst>
            <a:outerShdw blurRad="50800" dist="50800" dir="5400000" algn="ctr" rotWithShape="0">
              <a:schemeClr val="tx1"/>
            </a:outerShdw>
          </a:effectLst>
          <a:scene3d>
            <a:camera prst="orthographicFront"/>
            <a:lightRig rig="threePt" dir="t"/>
          </a:scene3d>
          <a:sp3d>
            <a:bevelT w="25400"/>
          </a:sp3d>
        </p:spPr>
      </p:pic>
      <p:sp>
        <p:nvSpPr>
          <p:cNvPr id="10" name="Text Placeholder 9">
            <a:extLst>
              <a:ext uri="{FF2B5EF4-FFF2-40B4-BE49-F238E27FC236}">
                <a16:creationId xmlns:a16="http://schemas.microsoft.com/office/drawing/2014/main" id="{EA439D3D-8DEB-4527-B529-747D1768F9C3}"/>
              </a:ext>
            </a:extLst>
          </p:cNvPr>
          <p:cNvSpPr>
            <a:spLocks noGrp="1"/>
          </p:cNvSpPr>
          <p:nvPr>
            <p:ph type="body" sz="half" idx="2"/>
          </p:nvPr>
        </p:nvSpPr>
        <p:spPr/>
        <p:txBody>
          <a:bodyPr/>
          <a:lstStyle/>
          <a:p>
            <a:endParaRPr lang="en-US" dirty="0"/>
          </a:p>
        </p:txBody>
      </p:sp>
      <p:pic>
        <p:nvPicPr>
          <p:cNvPr id="8" name="Picture 7">
            <a:extLst>
              <a:ext uri="{FF2B5EF4-FFF2-40B4-BE49-F238E27FC236}">
                <a16:creationId xmlns:a16="http://schemas.microsoft.com/office/drawing/2014/main" id="{9A95F984-3EBB-42D6-B88B-2753E36F37FE}"/>
              </a:ext>
            </a:extLst>
          </p:cNvPr>
          <p:cNvPicPr>
            <a:picLocks noChangeAspect="1"/>
          </p:cNvPicPr>
          <p:nvPr/>
        </p:nvPicPr>
        <p:blipFill>
          <a:blip r:embed="rId3"/>
          <a:stretch>
            <a:fillRect/>
          </a:stretch>
        </p:blipFill>
        <p:spPr>
          <a:xfrm>
            <a:off x="218943" y="3016588"/>
            <a:ext cx="8477795" cy="3841412"/>
          </a:xfrm>
          <a:prstGeom prst="rect">
            <a:avLst/>
          </a:prstGeom>
          <a:scene3d>
            <a:camera prst="orthographicFront"/>
            <a:lightRig rig="threePt" dir="t"/>
          </a:scene3d>
          <a:sp3d>
            <a:bevelT w="63500" h="88900"/>
          </a:sp3d>
        </p:spPr>
      </p:pic>
      <p:sp>
        <p:nvSpPr>
          <p:cNvPr id="9" name="Rectangle: Rounded Corners 8">
            <a:extLst>
              <a:ext uri="{FF2B5EF4-FFF2-40B4-BE49-F238E27FC236}">
                <a16:creationId xmlns:a16="http://schemas.microsoft.com/office/drawing/2014/main" id="{33882242-FCF4-434A-8A66-BCEE4ECE1D8C}"/>
              </a:ext>
            </a:extLst>
          </p:cNvPr>
          <p:cNvSpPr/>
          <p:nvPr/>
        </p:nvSpPr>
        <p:spPr>
          <a:xfrm>
            <a:off x="8777293" y="716294"/>
            <a:ext cx="2967031" cy="190308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1">
                    <a:lumMod val="85000"/>
                    <a:lumOff val="15000"/>
                  </a:schemeClr>
                </a:solidFill>
              </a:rPr>
              <a:t>Challenge:</a:t>
            </a:r>
          </a:p>
          <a:p>
            <a:endParaRPr lang="en-US" b="1" i="1" dirty="0"/>
          </a:p>
          <a:p>
            <a:r>
              <a:rPr lang="en-US" dirty="0"/>
              <a:t>Dynamic page rendering </a:t>
            </a:r>
          </a:p>
        </p:txBody>
      </p:sp>
      <p:sp>
        <p:nvSpPr>
          <p:cNvPr id="11" name="Rectangle: Rounded Corners 10">
            <a:extLst>
              <a:ext uri="{FF2B5EF4-FFF2-40B4-BE49-F238E27FC236}">
                <a16:creationId xmlns:a16="http://schemas.microsoft.com/office/drawing/2014/main" id="{5144B0BA-AF73-418D-A10F-227AD3687F5B}"/>
              </a:ext>
            </a:extLst>
          </p:cNvPr>
          <p:cNvSpPr/>
          <p:nvPr/>
        </p:nvSpPr>
        <p:spPr>
          <a:xfrm>
            <a:off x="8777292" y="3510399"/>
            <a:ext cx="2967031" cy="207482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1">
                    <a:lumMod val="85000"/>
                    <a:lumOff val="15000"/>
                  </a:schemeClr>
                </a:solidFill>
              </a:rPr>
              <a:t>Solution:</a:t>
            </a:r>
          </a:p>
          <a:p>
            <a:endParaRPr lang="en-US" dirty="0"/>
          </a:p>
          <a:p>
            <a:pPr algn="just"/>
            <a:r>
              <a:rPr lang="en-US" dirty="0"/>
              <a:t>Grabbed different sets</a:t>
            </a:r>
          </a:p>
          <a:p>
            <a:pPr algn="just"/>
            <a:r>
              <a:rPr lang="en-US" dirty="0"/>
              <a:t>of </a:t>
            </a:r>
            <a:r>
              <a:rPr lang="en-US" dirty="0" err="1"/>
              <a:t>Xpath</a:t>
            </a:r>
            <a:r>
              <a:rPr lang="en-US" dirty="0"/>
              <a:t> based on different page layout</a:t>
            </a:r>
          </a:p>
        </p:txBody>
      </p:sp>
    </p:spTree>
    <p:extLst>
      <p:ext uri="{BB962C8B-B14F-4D97-AF65-F5344CB8AC3E}">
        <p14:creationId xmlns:p14="http://schemas.microsoft.com/office/powerpoint/2010/main" val="200479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D1783-E4B6-45DE-A742-C23ED22C91F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kern="1200">
                <a:solidFill>
                  <a:srgbClr val="FFFFFF"/>
                </a:solidFill>
                <a:latin typeface="+mj-lt"/>
                <a:ea typeface="+mj-ea"/>
                <a:cs typeface="+mj-cs"/>
              </a:rPr>
              <a:t>Web Scraping : Challenges and Solution</a:t>
            </a:r>
            <a:br>
              <a:rPr lang="en-US" kern="1200">
                <a:solidFill>
                  <a:srgbClr val="FFFFFF"/>
                </a:solidFill>
                <a:latin typeface="+mj-lt"/>
                <a:ea typeface="+mj-ea"/>
                <a:cs typeface="+mj-cs"/>
              </a:rPr>
            </a:br>
            <a:r>
              <a:rPr lang="en-US" kern="1200">
                <a:solidFill>
                  <a:srgbClr val="FFFFFF"/>
                </a:solidFill>
                <a:latin typeface="+mj-lt"/>
                <a:ea typeface="+mj-ea"/>
                <a:cs typeface="+mj-cs"/>
              </a:rPr>
              <a:t>Tool: Selenium </a:t>
            </a:r>
          </a:p>
        </p:txBody>
      </p:sp>
      <p:sp>
        <p:nvSpPr>
          <p:cNvPr id="3" name="Text Placeholder 2">
            <a:extLst>
              <a:ext uri="{FF2B5EF4-FFF2-40B4-BE49-F238E27FC236}">
                <a16:creationId xmlns:a16="http://schemas.microsoft.com/office/drawing/2014/main" id="{80F59024-97AD-406C-8DF3-0E2B98CD6C08}"/>
              </a:ext>
            </a:extLst>
          </p:cNvPr>
          <p:cNvSpPr>
            <a:spLocks noGrp="1"/>
          </p:cNvSpPr>
          <p:nvPr>
            <p:ph type="body" idx="1"/>
          </p:nvPr>
        </p:nvSpPr>
        <p:spPr>
          <a:xfrm>
            <a:off x="674237" y="4170501"/>
            <a:ext cx="3657600" cy="1525597"/>
          </a:xfrm>
        </p:spPr>
        <p:txBody>
          <a:bodyPr vert="horz" lIns="91440" tIns="45720" rIns="91440" bIns="45720" rtlCol="0">
            <a:normAutofit/>
          </a:bodyPr>
          <a:lstStyle/>
          <a:p>
            <a:pPr algn="ctr"/>
            <a:r>
              <a:rPr lang="en-US" sz="2000" i="1" kern="1200" dirty="0">
                <a:solidFill>
                  <a:srgbClr val="FFFFFF"/>
                </a:solidFill>
                <a:latin typeface="+mn-lt"/>
                <a:ea typeface="+mn-ea"/>
                <a:cs typeface="+mn-cs"/>
              </a:rPr>
              <a:t>Website: www.hotels.com</a:t>
            </a:r>
          </a:p>
        </p:txBody>
      </p:sp>
      <p:cxnSp>
        <p:nvCxnSpPr>
          <p:cNvPr id="19" name="Straight Connector 1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Content Placeholder 11">
            <a:extLst>
              <a:ext uri="{FF2B5EF4-FFF2-40B4-BE49-F238E27FC236}">
                <a16:creationId xmlns:a16="http://schemas.microsoft.com/office/drawing/2014/main" id="{A91E03EC-167F-436F-82AD-361E3B7E8F82}"/>
              </a:ext>
            </a:extLst>
          </p:cNvPr>
          <p:cNvPicPr>
            <a:picLocks noGrp="1" noChangeAspect="1"/>
          </p:cNvPicPr>
          <p:nvPr>
            <p:ph sz="half" idx="2"/>
          </p:nvPr>
        </p:nvPicPr>
        <p:blipFill>
          <a:blip r:embed="rId2"/>
          <a:stretch>
            <a:fillRect/>
          </a:stretch>
        </p:blipFill>
        <p:spPr>
          <a:xfrm>
            <a:off x="5153822" y="1589786"/>
            <a:ext cx="6553545" cy="3686370"/>
          </a:xfrm>
          <a:prstGeom prst="rect">
            <a:avLst/>
          </a:prstGeom>
        </p:spPr>
      </p:pic>
    </p:spTree>
    <p:extLst>
      <p:ext uri="{BB962C8B-B14F-4D97-AF65-F5344CB8AC3E}">
        <p14:creationId xmlns:p14="http://schemas.microsoft.com/office/powerpoint/2010/main" val="143275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766F0B0-DD76-4056-955E-00742B920604}"/>
              </a:ext>
            </a:extLst>
          </p:cNvPr>
          <p:cNvGraphicFramePr/>
          <p:nvPr>
            <p:extLst>
              <p:ext uri="{D42A27DB-BD31-4B8C-83A1-F6EECF244321}">
                <p14:modId xmlns:p14="http://schemas.microsoft.com/office/powerpoint/2010/main" val="917972152"/>
              </p:ext>
            </p:extLst>
          </p:nvPr>
        </p:nvGraphicFramePr>
        <p:xfrm>
          <a:off x="182879" y="-257175"/>
          <a:ext cx="12399643" cy="612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8A9BBE2F-2DE7-490A-BAB4-E00B5B8C2CAF}"/>
              </a:ext>
            </a:extLst>
          </p:cNvPr>
          <p:cNvGraphicFramePr/>
          <p:nvPr>
            <p:extLst>
              <p:ext uri="{D42A27DB-BD31-4B8C-83A1-F6EECF244321}">
                <p14:modId xmlns:p14="http://schemas.microsoft.com/office/powerpoint/2010/main" val="2246878835"/>
              </p:ext>
            </p:extLst>
          </p:nvPr>
        </p:nvGraphicFramePr>
        <p:xfrm>
          <a:off x="0" y="695438"/>
          <a:ext cx="11896724" cy="53191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a:extLst>
              <a:ext uri="{FF2B5EF4-FFF2-40B4-BE49-F238E27FC236}">
                <a16:creationId xmlns:a16="http://schemas.microsoft.com/office/drawing/2014/main" id="{BDEEF870-BDF9-40A5-A04D-AC81ED26DE4B}"/>
              </a:ext>
            </a:extLst>
          </p:cNvPr>
          <p:cNvGraphicFramePr/>
          <p:nvPr>
            <p:extLst>
              <p:ext uri="{D42A27DB-BD31-4B8C-83A1-F6EECF244321}">
                <p14:modId xmlns:p14="http://schemas.microsoft.com/office/powerpoint/2010/main" val="3605607961"/>
              </p:ext>
            </p:extLst>
          </p:nvPr>
        </p:nvGraphicFramePr>
        <p:xfrm>
          <a:off x="95249" y="523875"/>
          <a:ext cx="12392025" cy="48482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001771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1259</TotalTime>
  <Words>1727</Words>
  <Application>Microsoft Office PowerPoint</Application>
  <PresentationFormat>Widescreen</PresentationFormat>
  <Paragraphs>162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Courier New</vt:lpstr>
      <vt:lpstr>Wingdings</vt:lpstr>
      <vt:lpstr>Office Theme</vt:lpstr>
      <vt:lpstr>Web Scraping AirBnb and hotels.com “Price Analysis and Comparison”</vt:lpstr>
      <vt:lpstr>Overview</vt:lpstr>
      <vt:lpstr>About the Businesses</vt:lpstr>
      <vt:lpstr>Why do we care?</vt:lpstr>
      <vt:lpstr>Web Scraping : Challenges and Solution Tool: Selenium </vt:lpstr>
      <vt:lpstr>PowerPoint Presentation</vt:lpstr>
      <vt:lpstr>PowerPoint Presentation</vt:lpstr>
      <vt:lpstr>Web Scraping : Challenges and Solution Tool: Selenium </vt:lpstr>
      <vt:lpstr>PowerPoint Presentation</vt:lpstr>
      <vt:lpstr>PowerPoint Presentation</vt:lpstr>
      <vt:lpstr>PowerPoint Presentation</vt:lpstr>
      <vt:lpstr>PowerPoint Presentation</vt:lpstr>
      <vt:lpstr>Data Analysis</vt:lpstr>
      <vt:lpstr>Scipy Two sample t-test on airBnb price and Hotels price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Scraping AirBnb and hotels.com “Price Analysis and Comparison”</dc:title>
  <dc:creator>Priya Srivastava</dc:creator>
  <cp:lastModifiedBy>Priya Srivastava</cp:lastModifiedBy>
  <cp:revision>28</cp:revision>
  <dcterms:created xsi:type="dcterms:W3CDTF">2019-05-07T03:04:12Z</dcterms:created>
  <dcterms:modified xsi:type="dcterms:W3CDTF">2019-05-08T16:33:39Z</dcterms:modified>
</cp:coreProperties>
</file>